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10.jpg" ContentType="image/jpeg"/>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25.jpg" ContentType="image/jpeg"/>
  <Override PartName="/ppt/tags/tag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2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media/image29.jpg" ContentType="image/jpeg"/>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media/image34.jpg" ContentType="image/jpeg"/>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media/image46.jpg" ContentType="image/jpeg"/>
  <Override PartName="/ppt/media/image47.jpg" ContentType="image/jpeg"/>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6.xml" ContentType="application/vnd.openxmlformats-officedocument.presentationml.tags+xml"/>
  <Override PartName="/ppt/notesSlides/notesSlide40.xml" ContentType="application/vnd.openxmlformats-officedocument.presentationml.notesSlide+xml"/>
  <Override PartName="/ppt/tags/tag7.xml" ContentType="application/vnd.openxmlformats-officedocument.presentationml.tags+xml"/>
  <Override PartName="/ppt/notesSlides/notesSlide41.xml" ContentType="application/vnd.openxmlformats-officedocument.presentationml.notesSlide+xml"/>
  <Override PartName="/ppt/tags/tag8.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media/image59.jpg" ContentType="image/jpeg"/>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7"/>
  </p:notesMasterIdLst>
  <p:handoutMasterIdLst>
    <p:handoutMasterId r:id="rId48"/>
  </p:handoutMasterIdLst>
  <p:sldIdLst>
    <p:sldId id="353" r:id="rId2"/>
    <p:sldId id="333" r:id="rId3"/>
    <p:sldId id="342" r:id="rId4"/>
    <p:sldId id="293" r:id="rId5"/>
    <p:sldId id="294" r:id="rId6"/>
    <p:sldId id="295" r:id="rId7"/>
    <p:sldId id="296" r:id="rId8"/>
    <p:sldId id="297" r:id="rId9"/>
    <p:sldId id="355" r:id="rId10"/>
    <p:sldId id="257" r:id="rId11"/>
    <p:sldId id="268" r:id="rId12"/>
    <p:sldId id="346" r:id="rId13"/>
    <p:sldId id="290" r:id="rId14"/>
    <p:sldId id="368" r:id="rId15"/>
    <p:sldId id="367" r:id="rId16"/>
    <p:sldId id="319" r:id="rId17"/>
    <p:sldId id="362" r:id="rId18"/>
    <p:sldId id="345" r:id="rId19"/>
    <p:sldId id="343" r:id="rId20"/>
    <p:sldId id="344" r:id="rId21"/>
    <p:sldId id="347" r:id="rId22"/>
    <p:sldId id="313" r:id="rId23"/>
    <p:sldId id="274" r:id="rId24"/>
    <p:sldId id="318" r:id="rId25"/>
    <p:sldId id="273" r:id="rId26"/>
    <p:sldId id="260" r:id="rId27"/>
    <p:sldId id="302" r:id="rId28"/>
    <p:sldId id="261" r:id="rId29"/>
    <p:sldId id="262" r:id="rId30"/>
    <p:sldId id="366" r:id="rId31"/>
    <p:sldId id="359" r:id="rId32"/>
    <p:sldId id="357" r:id="rId33"/>
    <p:sldId id="349" r:id="rId34"/>
    <p:sldId id="326" r:id="rId35"/>
    <p:sldId id="301" r:id="rId36"/>
    <p:sldId id="358" r:id="rId37"/>
    <p:sldId id="356" r:id="rId38"/>
    <p:sldId id="351" r:id="rId39"/>
    <p:sldId id="352" r:id="rId40"/>
    <p:sldId id="316" r:id="rId41"/>
    <p:sldId id="364" r:id="rId42"/>
    <p:sldId id="354" r:id="rId43"/>
    <p:sldId id="270" r:id="rId44"/>
    <p:sldId id="315" r:id="rId45"/>
    <p:sldId id="606" r:id="rId46"/>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99FF"/>
    <a:srgbClr val="007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29" autoAdjust="0"/>
    <p:restoredTop sz="89416" autoAdjust="0"/>
  </p:normalViewPr>
  <p:slideViewPr>
    <p:cSldViewPr>
      <p:cViewPr varScale="1">
        <p:scale>
          <a:sx n="64" d="100"/>
          <a:sy n="64" d="100"/>
        </p:scale>
        <p:origin x="1482" y="60"/>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notesViewPr>
    <p:cSldViewPr>
      <p:cViewPr varScale="1">
        <p:scale>
          <a:sx n="50" d="100"/>
          <a:sy n="50" d="100"/>
        </p:scale>
        <p:origin x="2928"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51437193832553"/>
          <c:y val="4.9325488657288669E-2"/>
          <c:w val="0.81927791060348121"/>
          <c:h val="0.77027670684344762"/>
        </c:manualLayout>
      </c:layout>
      <c:lineChart>
        <c:grouping val="standard"/>
        <c:varyColors val="0"/>
        <c:ser>
          <c:idx val="0"/>
          <c:order val="0"/>
          <c:tx>
            <c:strRef>
              <c:f>Sheet3!$C$2</c:f>
              <c:strCache>
                <c:ptCount val="1"/>
                <c:pt idx="0">
                  <c:v>高校</c:v>
                </c:pt>
              </c:strCache>
            </c:strRef>
          </c:tx>
          <c:spPr>
            <a:ln w="15875">
              <a:solidFill>
                <a:srgbClr val="73A6F9"/>
              </a:solidFill>
            </a:ln>
          </c:spPr>
          <c:marker>
            <c:symbol val="circle"/>
            <c:size val="3"/>
            <c:spPr>
              <a:solidFill>
                <a:srgbClr val="A7C7FB"/>
              </a:solidFill>
              <a:ln>
                <a:solidFill>
                  <a:srgbClr val="73A6F9"/>
                </a:solidFill>
              </a:ln>
            </c:spPr>
          </c:marker>
          <c:cat>
            <c:strRef>
              <c:f>Sheet3!$B$3:$B$18</c:f>
              <c:strCache>
                <c:ptCount val="16"/>
                <c:pt idx="0">
                  <c:v>S57</c:v>
                </c:pt>
                <c:pt idx="1">
                  <c:v>S59</c:v>
                </c:pt>
                <c:pt idx="2">
                  <c:v>S61</c:v>
                </c:pt>
                <c:pt idx="3">
                  <c:v>S63</c:v>
                </c:pt>
                <c:pt idx="4">
                  <c:v>H2</c:v>
                </c:pt>
                <c:pt idx="5">
                  <c:v>H4</c:v>
                </c:pt>
                <c:pt idx="6">
                  <c:v>H6</c:v>
                </c:pt>
                <c:pt idx="7">
                  <c:v>H8</c:v>
                </c:pt>
                <c:pt idx="8">
                  <c:v>H10</c:v>
                </c:pt>
                <c:pt idx="9">
                  <c:v>H12</c:v>
                </c:pt>
                <c:pt idx="10">
                  <c:v>H14</c:v>
                </c:pt>
                <c:pt idx="11">
                  <c:v>H16</c:v>
                </c:pt>
                <c:pt idx="12">
                  <c:v>H18</c:v>
                </c:pt>
                <c:pt idx="13">
                  <c:v>H20</c:v>
                </c:pt>
                <c:pt idx="14">
                  <c:v>H22</c:v>
                </c:pt>
                <c:pt idx="15">
                  <c:v>H24</c:v>
                </c:pt>
              </c:strCache>
            </c:strRef>
          </c:cat>
          <c:val>
            <c:numRef>
              <c:f>Sheet3!$C$3:$C$18</c:f>
              <c:numCache>
                <c:formatCode>0.0_ </c:formatCode>
                <c:ptCount val="16"/>
                <c:pt idx="0">
                  <c:v>53.5</c:v>
                </c:pt>
                <c:pt idx="1">
                  <c:v>51.9</c:v>
                </c:pt>
                <c:pt idx="2">
                  <c:v>52.98</c:v>
                </c:pt>
                <c:pt idx="3">
                  <c:v>54.54</c:v>
                </c:pt>
                <c:pt idx="4">
                  <c:v>56.38</c:v>
                </c:pt>
                <c:pt idx="5">
                  <c:v>59.2</c:v>
                </c:pt>
                <c:pt idx="6">
                  <c:v>62.31</c:v>
                </c:pt>
                <c:pt idx="7">
                  <c:v>62.67</c:v>
                </c:pt>
                <c:pt idx="8">
                  <c:v>62.51</c:v>
                </c:pt>
                <c:pt idx="9">
                  <c:v>62.45</c:v>
                </c:pt>
                <c:pt idx="10">
                  <c:v>63.84</c:v>
                </c:pt>
                <c:pt idx="11">
                  <c:v>59.33</c:v>
                </c:pt>
                <c:pt idx="12">
                  <c:v>58.65</c:v>
                </c:pt>
                <c:pt idx="13">
                  <c:v>58</c:v>
                </c:pt>
                <c:pt idx="14" formatCode="General">
                  <c:v>55.6</c:v>
                </c:pt>
                <c:pt idx="15" formatCode="General">
                  <c:v>64.5</c:v>
                </c:pt>
              </c:numCache>
            </c:numRef>
          </c:val>
          <c:smooth val="0"/>
          <c:extLst>
            <c:ext xmlns:c16="http://schemas.microsoft.com/office/drawing/2014/chart" uri="{C3380CC4-5D6E-409C-BE32-E72D297353CC}">
              <c16:uniqueId val="{00000000-D0B0-430C-AF55-AA33895C5E3D}"/>
            </c:ext>
          </c:extLst>
        </c:ser>
        <c:ser>
          <c:idx val="1"/>
          <c:order val="1"/>
          <c:tx>
            <c:strRef>
              <c:f>Sheet3!$D$2</c:f>
              <c:strCache>
                <c:ptCount val="1"/>
                <c:pt idx="0">
                  <c:v>中学校</c:v>
                </c:pt>
              </c:strCache>
            </c:strRef>
          </c:tx>
          <c:spPr>
            <a:ln w="15875">
              <a:solidFill>
                <a:srgbClr val="FEA8E7"/>
              </a:solidFill>
            </a:ln>
          </c:spPr>
          <c:marker>
            <c:symbol val="circle"/>
            <c:size val="3"/>
            <c:spPr>
              <a:solidFill>
                <a:srgbClr val="FEA8E7"/>
              </a:solidFill>
              <a:ln>
                <a:solidFill>
                  <a:srgbClr val="FEA8E7"/>
                </a:solidFill>
              </a:ln>
            </c:spPr>
          </c:marker>
          <c:cat>
            <c:strRef>
              <c:f>Sheet3!$B$3:$B$18</c:f>
              <c:strCache>
                <c:ptCount val="16"/>
                <c:pt idx="0">
                  <c:v>S57</c:v>
                </c:pt>
                <c:pt idx="1">
                  <c:v>S59</c:v>
                </c:pt>
                <c:pt idx="2">
                  <c:v>S61</c:v>
                </c:pt>
                <c:pt idx="3">
                  <c:v>S63</c:v>
                </c:pt>
                <c:pt idx="4">
                  <c:v>H2</c:v>
                </c:pt>
                <c:pt idx="5">
                  <c:v>H4</c:v>
                </c:pt>
                <c:pt idx="6">
                  <c:v>H6</c:v>
                </c:pt>
                <c:pt idx="7">
                  <c:v>H8</c:v>
                </c:pt>
                <c:pt idx="8">
                  <c:v>H10</c:v>
                </c:pt>
                <c:pt idx="9">
                  <c:v>H12</c:v>
                </c:pt>
                <c:pt idx="10">
                  <c:v>H14</c:v>
                </c:pt>
                <c:pt idx="11">
                  <c:v>H16</c:v>
                </c:pt>
                <c:pt idx="12">
                  <c:v>H18</c:v>
                </c:pt>
                <c:pt idx="13">
                  <c:v>H20</c:v>
                </c:pt>
                <c:pt idx="14">
                  <c:v>H22</c:v>
                </c:pt>
                <c:pt idx="15">
                  <c:v>H24</c:v>
                </c:pt>
              </c:strCache>
            </c:strRef>
          </c:cat>
          <c:val>
            <c:numRef>
              <c:f>Sheet3!$D$3:$D$18</c:f>
              <c:numCache>
                <c:formatCode>0.0_ </c:formatCode>
                <c:ptCount val="16"/>
                <c:pt idx="0">
                  <c:v>36.4</c:v>
                </c:pt>
                <c:pt idx="1">
                  <c:v>36.700000000000003</c:v>
                </c:pt>
                <c:pt idx="2">
                  <c:v>37.24</c:v>
                </c:pt>
                <c:pt idx="3">
                  <c:v>39.39</c:v>
                </c:pt>
                <c:pt idx="4">
                  <c:v>41.58</c:v>
                </c:pt>
                <c:pt idx="5">
                  <c:v>45.56</c:v>
                </c:pt>
                <c:pt idx="6">
                  <c:v>48.81</c:v>
                </c:pt>
                <c:pt idx="7">
                  <c:v>49.83</c:v>
                </c:pt>
                <c:pt idx="8">
                  <c:v>50.31</c:v>
                </c:pt>
                <c:pt idx="9">
                  <c:v>49.99</c:v>
                </c:pt>
                <c:pt idx="10">
                  <c:v>49.04</c:v>
                </c:pt>
                <c:pt idx="11">
                  <c:v>47.68</c:v>
                </c:pt>
                <c:pt idx="12">
                  <c:v>50.13</c:v>
                </c:pt>
                <c:pt idx="13" formatCode="General">
                  <c:v>52.6</c:v>
                </c:pt>
                <c:pt idx="14" formatCode="General">
                  <c:v>52.7</c:v>
                </c:pt>
                <c:pt idx="15" formatCode="General">
                  <c:v>54.4</c:v>
                </c:pt>
              </c:numCache>
            </c:numRef>
          </c:val>
          <c:smooth val="0"/>
          <c:extLst>
            <c:ext xmlns:c16="http://schemas.microsoft.com/office/drawing/2014/chart" uri="{C3380CC4-5D6E-409C-BE32-E72D297353CC}">
              <c16:uniqueId val="{00000001-D0B0-430C-AF55-AA33895C5E3D}"/>
            </c:ext>
          </c:extLst>
        </c:ser>
        <c:ser>
          <c:idx val="2"/>
          <c:order val="2"/>
          <c:tx>
            <c:strRef>
              <c:f>Sheet3!$E$2</c:f>
              <c:strCache>
                <c:ptCount val="1"/>
                <c:pt idx="0">
                  <c:v>小学校</c:v>
                </c:pt>
              </c:strCache>
            </c:strRef>
          </c:tx>
          <c:spPr>
            <a:ln w="15875"/>
          </c:spPr>
          <c:marker>
            <c:symbol val="circle"/>
            <c:size val="3"/>
          </c:marker>
          <c:cat>
            <c:strRef>
              <c:f>Sheet3!$B$3:$B$18</c:f>
              <c:strCache>
                <c:ptCount val="16"/>
                <c:pt idx="0">
                  <c:v>S57</c:v>
                </c:pt>
                <c:pt idx="1">
                  <c:v>S59</c:v>
                </c:pt>
                <c:pt idx="2">
                  <c:v>S61</c:v>
                </c:pt>
                <c:pt idx="3">
                  <c:v>S63</c:v>
                </c:pt>
                <c:pt idx="4">
                  <c:v>H2</c:v>
                </c:pt>
                <c:pt idx="5">
                  <c:v>H4</c:v>
                </c:pt>
                <c:pt idx="6">
                  <c:v>H6</c:v>
                </c:pt>
                <c:pt idx="7">
                  <c:v>H8</c:v>
                </c:pt>
                <c:pt idx="8">
                  <c:v>H10</c:v>
                </c:pt>
                <c:pt idx="9">
                  <c:v>H12</c:v>
                </c:pt>
                <c:pt idx="10">
                  <c:v>H14</c:v>
                </c:pt>
                <c:pt idx="11">
                  <c:v>H16</c:v>
                </c:pt>
                <c:pt idx="12">
                  <c:v>H18</c:v>
                </c:pt>
                <c:pt idx="13">
                  <c:v>H20</c:v>
                </c:pt>
                <c:pt idx="14">
                  <c:v>H22</c:v>
                </c:pt>
                <c:pt idx="15">
                  <c:v>H24</c:v>
                </c:pt>
              </c:strCache>
            </c:strRef>
          </c:cat>
          <c:val>
            <c:numRef>
              <c:f>Sheet3!$E$3:$E$18</c:f>
              <c:numCache>
                <c:formatCode>0.0_ </c:formatCode>
                <c:ptCount val="16"/>
                <c:pt idx="0">
                  <c:v>18.2</c:v>
                </c:pt>
                <c:pt idx="1">
                  <c:v>18.98</c:v>
                </c:pt>
                <c:pt idx="2">
                  <c:v>19.100000000000001</c:v>
                </c:pt>
                <c:pt idx="3">
                  <c:v>19.600000000000001</c:v>
                </c:pt>
                <c:pt idx="4">
                  <c:v>21.22</c:v>
                </c:pt>
                <c:pt idx="5">
                  <c:v>22.5</c:v>
                </c:pt>
                <c:pt idx="6">
                  <c:v>24.72</c:v>
                </c:pt>
                <c:pt idx="7">
                  <c:v>25.81</c:v>
                </c:pt>
                <c:pt idx="8">
                  <c:v>26.34</c:v>
                </c:pt>
                <c:pt idx="9">
                  <c:v>25.33</c:v>
                </c:pt>
                <c:pt idx="10">
                  <c:v>25.76</c:v>
                </c:pt>
                <c:pt idx="11">
                  <c:v>25.55</c:v>
                </c:pt>
                <c:pt idx="12">
                  <c:v>28.36</c:v>
                </c:pt>
                <c:pt idx="13" formatCode="General">
                  <c:v>29.9</c:v>
                </c:pt>
                <c:pt idx="14" formatCode="General">
                  <c:v>29.9</c:v>
                </c:pt>
                <c:pt idx="15" formatCode="General">
                  <c:v>30.7</c:v>
                </c:pt>
              </c:numCache>
            </c:numRef>
          </c:val>
          <c:smooth val="0"/>
          <c:extLst>
            <c:ext xmlns:c16="http://schemas.microsoft.com/office/drawing/2014/chart" uri="{C3380CC4-5D6E-409C-BE32-E72D297353CC}">
              <c16:uniqueId val="{00000002-D0B0-430C-AF55-AA33895C5E3D}"/>
            </c:ext>
          </c:extLst>
        </c:ser>
        <c:ser>
          <c:idx val="3"/>
          <c:order val="3"/>
          <c:tx>
            <c:strRef>
              <c:f>Sheet3!$F$2</c:f>
              <c:strCache>
                <c:ptCount val="1"/>
                <c:pt idx="0">
                  <c:v>幼稚園</c:v>
                </c:pt>
              </c:strCache>
            </c:strRef>
          </c:tx>
          <c:spPr>
            <a:ln w="15875">
              <a:solidFill>
                <a:srgbClr val="FFC000"/>
              </a:solidFill>
            </a:ln>
          </c:spPr>
          <c:marker>
            <c:symbol val="circle"/>
            <c:size val="3"/>
            <c:spPr>
              <a:solidFill>
                <a:srgbClr val="FFC000"/>
              </a:solidFill>
              <a:ln>
                <a:solidFill>
                  <a:srgbClr val="FFC000"/>
                </a:solidFill>
              </a:ln>
            </c:spPr>
          </c:marker>
          <c:cat>
            <c:strRef>
              <c:f>Sheet3!$B$3:$B$18</c:f>
              <c:strCache>
                <c:ptCount val="16"/>
                <c:pt idx="0">
                  <c:v>S57</c:v>
                </c:pt>
                <c:pt idx="1">
                  <c:v>S59</c:v>
                </c:pt>
                <c:pt idx="2">
                  <c:v>S61</c:v>
                </c:pt>
                <c:pt idx="3">
                  <c:v>S63</c:v>
                </c:pt>
                <c:pt idx="4">
                  <c:v>H2</c:v>
                </c:pt>
                <c:pt idx="5">
                  <c:v>H4</c:v>
                </c:pt>
                <c:pt idx="6">
                  <c:v>H6</c:v>
                </c:pt>
                <c:pt idx="7">
                  <c:v>H8</c:v>
                </c:pt>
                <c:pt idx="8">
                  <c:v>H10</c:v>
                </c:pt>
                <c:pt idx="9">
                  <c:v>H12</c:v>
                </c:pt>
                <c:pt idx="10">
                  <c:v>H14</c:v>
                </c:pt>
                <c:pt idx="11">
                  <c:v>H16</c:v>
                </c:pt>
                <c:pt idx="12">
                  <c:v>H18</c:v>
                </c:pt>
                <c:pt idx="13">
                  <c:v>H20</c:v>
                </c:pt>
                <c:pt idx="14">
                  <c:v>H22</c:v>
                </c:pt>
                <c:pt idx="15">
                  <c:v>H24</c:v>
                </c:pt>
              </c:strCache>
            </c:strRef>
          </c:cat>
          <c:val>
            <c:numRef>
              <c:f>Sheet3!$F$3:$F$18</c:f>
              <c:numCache>
                <c:formatCode>0.0_ </c:formatCode>
                <c:ptCount val="16"/>
                <c:pt idx="0">
                  <c:v>16.600000000000001</c:v>
                </c:pt>
                <c:pt idx="1">
                  <c:v>21.5</c:v>
                </c:pt>
                <c:pt idx="2">
                  <c:v>21.6</c:v>
                </c:pt>
                <c:pt idx="3">
                  <c:v>23.2</c:v>
                </c:pt>
                <c:pt idx="4">
                  <c:v>18.600000000000001</c:v>
                </c:pt>
                <c:pt idx="5">
                  <c:v>20.2</c:v>
                </c:pt>
                <c:pt idx="6">
                  <c:v>23.8</c:v>
                </c:pt>
                <c:pt idx="7">
                  <c:v>21.4</c:v>
                </c:pt>
                <c:pt idx="8">
                  <c:v>25.8</c:v>
                </c:pt>
                <c:pt idx="9">
                  <c:v>28.7</c:v>
                </c:pt>
                <c:pt idx="10">
                  <c:v>26.5</c:v>
                </c:pt>
                <c:pt idx="11">
                  <c:v>20.8</c:v>
                </c:pt>
                <c:pt idx="12">
                  <c:v>24.7</c:v>
                </c:pt>
                <c:pt idx="13" formatCode="General">
                  <c:v>28.9</c:v>
                </c:pt>
                <c:pt idx="14" formatCode="General">
                  <c:v>26.4</c:v>
                </c:pt>
                <c:pt idx="15" formatCode="General">
                  <c:v>27.5</c:v>
                </c:pt>
              </c:numCache>
            </c:numRef>
          </c:val>
          <c:smooth val="0"/>
          <c:extLst>
            <c:ext xmlns:c16="http://schemas.microsoft.com/office/drawing/2014/chart" uri="{C3380CC4-5D6E-409C-BE32-E72D297353CC}">
              <c16:uniqueId val="{00000003-D0B0-430C-AF55-AA33895C5E3D}"/>
            </c:ext>
          </c:extLst>
        </c:ser>
        <c:dLbls>
          <c:showLegendKey val="0"/>
          <c:showVal val="0"/>
          <c:showCatName val="0"/>
          <c:showSerName val="0"/>
          <c:showPercent val="0"/>
          <c:showBubbleSize val="0"/>
        </c:dLbls>
        <c:marker val="1"/>
        <c:smooth val="0"/>
        <c:axId val="168373632"/>
        <c:axId val="168379904"/>
      </c:lineChart>
      <c:catAx>
        <c:axId val="168373632"/>
        <c:scaling>
          <c:orientation val="minMax"/>
        </c:scaling>
        <c:delete val="0"/>
        <c:axPos val="b"/>
        <c:numFmt formatCode="General" sourceLinked="0"/>
        <c:majorTickMark val="none"/>
        <c:minorTickMark val="none"/>
        <c:tickLblPos val="nextTo"/>
        <c:crossAx val="168379904"/>
        <c:crossesAt val="10"/>
        <c:auto val="1"/>
        <c:lblAlgn val="ctr"/>
        <c:lblOffset val="100"/>
        <c:noMultiLvlLbl val="0"/>
      </c:catAx>
      <c:valAx>
        <c:axId val="168379904"/>
        <c:scaling>
          <c:orientation val="minMax"/>
          <c:max val="70"/>
          <c:min val="10"/>
        </c:scaling>
        <c:delete val="0"/>
        <c:axPos val="l"/>
        <c:majorGridlines/>
        <c:numFmt formatCode="#,##0_);[Red]\(#,##0\)" sourceLinked="0"/>
        <c:majorTickMark val="none"/>
        <c:minorTickMark val="none"/>
        <c:tickLblPos val="nextTo"/>
        <c:crossAx val="168373632"/>
        <c:crosses val="autoZero"/>
        <c:crossBetween val="between"/>
      </c:valAx>
    </c:plotArea>
    <c:legend>
      <c:legendPos val="b"/>
      <c:overlay val="0"/>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8622105056251232E-2"/>
          <c:y val="2.2068215782426095E-2"/>
          <c:w val="0.86438817394521716"/>
          <c:h val="0.88361151988227382"/>
        </c:manualLayout>
      </c:layout>
      <c:lineChart>
        <c:grouping val="standard"/>
        <c:varyColors val="0"/>
        <c:ser>
          <c:idx val="0"/>
          <c:order val="0"/>
          <c:tx>
            <c:strRef>
              <c:f>Sheet3!$C$2</c:f>
              <c:strCache>
                <c:ptCount val="1"/>
                <c:pt idx="0">
                  <c:v>高校</c:v>
                </c:pt>
              </c:strCache>
            </c:strRef>
          </c:tx>
          <c:spPr>
            <a:ln>
              <a:solidFill>
                <a:srgbClr val="0070C0"/>
              </a:solidFill>
            </a:ln>
          </c:spPr>
          <c:marker>
            <c:symbol val="diamond"/>
            <c:size val="8"/>
            <c:spPr>
              <a:solidFill>
                <a:srgbClr val="0070C0"/>
              </a:solidFill>
            </c:spPr>
          </c:marker>
          <c:cat>
            <c:strRef>
              <c:f>Sheet3!$B$3:$B$18</c:f>
              <c:strCache>
                <c:ptCount val="16"/>
                <c:pt idx="0">
                  <c:v>S57</c:v>
                </c:pt>
                <c:pt idx="1">
                  <c:v>S59</c:v>
                </c:pt>
                <c:pt idx="2">
                  <c:v>S61</c:v>
                </c:pt>
                <c:pt idx="3">
                  <c:v>S63</c:v>
                </c:pt>
                <c:pt idx="4">
                  <c:v>H2</c:v>
                </c:pt>
                <c:pt idx="5">
                  <c:v>H4</c:v>
                </c:pt>
                <c:pt idx="6">
                  <c:v>H6</c:v>
                </c:pt>
                <c:pt idx="7">
                  <c:v>H8</c:v>
                </c:pt>
                <c:pt idx="8">
                  <c:v>H10</c:v>
                </c:pt>
                <c:pt idx="9">
                  <c:v>H12</c:v>
                </c:pt>
                <c:pt idx="10">
                  <c:v>H14</c:v>
                </c:pt>
                <c:pt idx="11">
                  <c:v>H16</c:v>
                </c:pt>
                <c:pt idx="12">
                  <c:v>H18</c:v>
                </c:pt>
                <c:pt idx="13">
                  <c:v>H20</c:v>
                </c:pt>
                <c:pt idx="14">
                  <c:v>H22</c:v>
                </c:pt>
                <c:pt idx="15">
                  <c:v>H24</c:v>
                </c:pt>
              </c:strCache>
            </c:strRef>
          </c:cat>
          <c:val>
            <c:numRef>
              <c:f>Sheet3!$C$3:$C$18</c:f>
              <c:numCache>
                <c:formatCode>0.0_ </c:formatCode>
                <c:ptCount val="16"/>
                <c:pt idx="0">
                  <c:v>53.5</c:v>
                </c:pt>
                <c:pt idx="1">
                  <c:v>51.9</c:v>
                </c:pt>
                <c:pt idx="2">
                  <c:v>52.98</c:v>
                </c:pt>
                <c:pt idx="3">
                  <c:v>54.54</c:v>
                </c:pt>
                <c:pt idx="4">
                  <c:v>56.38</c:v>
                </c:pt>
                <c:pt idx="5">
                  <c:v>59.2</c:v>
                </c:pt>
                <c:pt idx="6">
                  <c:v>62.31</c:v>
                </c:pt>
                <c:pt idx="7">
                  <c:v>62.67</c:v>
                </c:pt>
                <c:pt idx="8">
                  <c:v>62.51</c:v>
                </c:pt>
                <c:pt idx="9">
                  <c:v>62.45</c:v>
                </c:pt>
                <c:pt idx="10">
                  <c:v>63.84</c:v>
                </c:pt>
                <c:pt idx="11">
                  <c:v>59.33</c:v>
                </c:pt>
                <c:pt idx="12">
                  <c:v>58.65</c:v>
                </c:pt>
                <c:pt idx="13">
                  <c:v>58</c:v>
                </c:pt>
                <c:pt idx="14" formatCode="General">
                  <c:v>55.6</c:v>
                </c:pt>
                <c:pt idx="15" formatCode="General">
                  <c:v>64.5</c:v>
                </c:pt>
              </c:numCache>
            </c:numRef>
          </c:val>
          <c:smooth val="0"/>
          <c:extLst>
            <c:ext xmlns:c16="http://schemas.microsoft.com/office/drawing/2014/chart" uri="{C3380CC4-5D6E-409C-BE32-E72D297353CC}">
              <c16:uniqueId val="{00000000-0F4B-4279-9D8A-E1BF79C8F9BB}"/>
            </c:ext>
          </c:extLst>
        </c:ser>
        <c:ser>
          <c:idx val="1"/>
          <c:order val="1"/>
          <c:tx>
            <c:strRef>
              <c:f>Sheet3!$D$2</c:f>
              <c:strCache>
                <c:ptCount val="1"/>
                <c:pt idx="0">
                  <c:v>中学校</c:v>
                </c:pt>
              </c:strCache>
            </c:strRef>
          </c:tx>
          <c:spPr>
            <a:ln>
              <a:solidFill>
                <a:srgbClr val="3BABFF"/>
              </a:solidFill>
            </a:ln>
          </c:spPr>
          <c:marker>
            <c:symbol val="square"/>
            <c:size val="5"/>
            <c:spPr>
              <a:solidFill>
                <a:srgbClr val="4BB2FF"/>
              </a:solidFill>
              <a:ln w="9525">
                <a:solidFill>
                  <a:srgbClr val="3BABFF"/>
                </a:solidFill>
              </a:ln>
            </c:spPr>
          </c:marker>
          <c:cat>
            <c:strRef>
              <c:f>Sheet3!$B$3:$B$18</c:f>
              <c:strCache>
                <c:ptCount val="16"/>
                <c:pt idx="0">
                  <c:v>S57</c:v>
                </c:pt>
                <c:pt idx="1">
                  <c:v>S59</c:v>
                </c:pt>
                <c:pt idx="2">
                  <c:v>S61</c:v>
                </c:pt>
                <c:pt idx="3">
                  <c:v>S63</c:v>
                </c:pt>
                <c:pt idx="4">
                  <c:v>H2</c:v>
                </c:pt>
                <c:pt idx="5">
                  <c:v>H4</c:v>
                </c:pt>
                <c:pt idx="6">
                  <c:v>H6</c:v>
                </c:pt>
                <c:pt idx="7">
                  <c:v>H8</c:v>
                </c:pt>
                <c:pt idx="8">
                  <c:v>H10</c:v>
                </c:pt>
                <c:pt idx="9">
                  <c:v>H12</c:v>
                </c:pt>
                <c:pt idx="10">
                  <c:v>H14</c:v>
                </c:pt>
                <c:pt idx="11">
                  <c:v>H16</c:v>
                </c:pt>
                <c:pt idx="12">
                  <c:v>H18</c:v>
                </c:pt>
                <c:pt idx="13">
                  <c:v>H20</c:v>
                </c:pt>
                <c:pt idx="14">
                  <c:v>H22</c:v>
                </c:pt>
                <c:pt idx="15">
                  <c:v>H24</c:v>
                </c:pt>
              </c:strCache>
            </c:strRef>
          </c:cat>
          <c:val>
            <c:numRef>
              <c:f>Sheet3!$D$3:$D$18</c:f>
              <c:numCache>
                <c:formatCode>0.0_ </c:formatCode>
                <c:ptCount val="16"/>
                <c:pt idx="0">
                  <c:v>36.4</c:v>
                </c:pt>
                <c:pt idx="1">
                  <c:v>36.700000000000003</c:v>
                </c:pt>
                <c:pt idx="2">
                  <c:v>37.24</c:v>
                </c:pt>
                <c:pt idx="3">
                  <c:v>39.39</c:v>
                </c:pt>
                <c:pt idx="4">
                  <c:v>41.58</c:v>
                </c:pt>
                <c:pt idx="5">
                  <c:v>45.56</c:v>
                </c:pt>
                <c:pt idx="6">
                  <c:v>48.81</c:v>
                </c:pt>
                <c:pt idx="7">
                  <c:v>49.83</c:v>
                </c:pt>
                <c:pt idx="8">
                  <c:v>50.31</c:v>
                </c:pt>
                <c:pt idx="9">
                  <c:v>49.99</c:v>
                </c:pt>
                <c:pt idx="10">
                  <c:v>49.04</c:v>
                </c:pt>
                <c:pt idx="11">
                  <c:v>47.68</c:v>
                </c:pt>
                <c:pt idx="12">
                  <c:v>50.13</c:v>
                </c:pt>
                <c:pt idx="13" formatCode="General">
                  <c:v>52.6</c:v>
                </c:pt>
                <c:pt idx="14" formatCode="General">
                  <c:v>52.7</c:v>
                </c:pt>
                <c:pt idx="15" formatCode="General">
                  <c:v>54.4</c:v>
                </c:pt>
              </c:numCache>
            </c:numRef>
          </c:val>
          <c:smooth val="0"/>
          <c:extLst>
            <c:ext xmlns:c16="http://schemas.microsoft.com/office/drawing/2014/chart" uri="{C3380CC4-5D6E-409C-BE32-E72D297353CC}">
              <c16:uniqueId val="{00000001-0F4B-4279-9D8A-E1BF79C8F9BB}"/>
            </c:ext>
          </c:extLst>
        </c:ser>
        <c:ser>
          <c:idx val="2"/>
          <c:order val="2"/>
          <c:tx>
            <c:strRef>
              <c:f>Sheet3!$E$2</c:f>
              <c:strCache>
                <c:ptCount val="1"/>
                <c:pt idx="0">
                  <c:v>小学校</c:v>
                </c:pt>
              </c:strCache>
            </c:strRef>
          </c:tx>
          <c:spPr>
            <a:ln>
              <a:solidFill>
                <a:schemeClr val="tx1">
                  <a:lumMod val="85000"/>
                  <a:lumOff val="15000"/>
                </a:schemeClr>
              </a:solidFill>
            </a:ln>
          </c:spPr>
          <c:marker>
            <c:symbol val="triangle"/>
            <c:size val="6"/>
            <c:spPr>
              <a:solidFill>
                <a:sysClr val="windowText" lastClr="000000">
                  <a:lumMod val="85000"/>
                  <a:lumOff val="15000"/>
                </a:sysClr>
              </a:solidFill>
              <a:ln>
                <a:solidFill>
                  <a:sysClr val="windowText" lastClr="000000">
                    <a:lumMod val="85000"/>
                    <a:lumOff val="15000"/>
                  </a:sysClr>
                </a:solidFill>
              </a:ln>
            </c:spPr>
          </c:marker>
          <c:cat>
            <c:strRef>
              <c:f>Sheet3!$B$3:$B$18</c:f>
              <c:strCache>
                <c:ptCount val="16"/>
                <c:pt idx="0">
                  <c:v>S57</c:v>
                </c:pt>
                <c:pt idx="1">
                  <c:v>S59</c:v>
                </c:pt>
                <c:pt idx="2">
                  <c:v>S61</c:v>
                </c:pt>
                <c:pt idx="3">
                  <c:v>S63</c:v>
                </c:pt>
                <c:pt idx="4">
                  <c:v>H2</c:v>
                </c:pt>
                <c:pt idx="5">
                  <c:v>H4</c:v>
                </c:pt>
                <c:pt idx="6">
                  <c:v>H6</c:v>
                </c:pt>
                <c:pt idx="7">
                  <c:v>H8</c:v>
                </c:pt>
                <c:pt idx="8">
                  <c:v>H10</c:v>
                </c:pt>
                <c:pt idx="9">
                  <c:v>H12</c:v>
                </c:pt>
                <c:pt idx="10">
                  <c:v>H14</c:v>
                </c:pt>
                <c:pt idx="11">
                  <c:v>H16</c:v>
                </c:pt>
                <c:pt idx="12">
                  <c:v>H18</c:v>
                </c:pt>
                <c:pt idx="13">
                  <c:v>H20</c:v>
                </c:pt>
                <c:pt idx="14">
                  <c:v>H22</c:v>
                </c:pt>
                <c:pt idx="15">
                  <c:v>H24</c:v>
                </c:pt>
              </c:strCache>
            </c:strRef>
          </c:cat>
          <c:val>
            <c:numRef>
              <c:f>Sheet3!$E$3:$E$18</c:f>
              <c:numCache>
                <c:formatCode>0.0_ </c:formatCode>
                <c:ptCount val="16"/>
                <c:pt idx="0">
                  <c:v>18.2</c:v>
                </c:pt>
                <c:pt idx="1">
                  <c:v>18.98</c:v>
                </c:pt>
                <c:pt idx="2">
                  <c:v>19.100000000000001</c:v>
                </c:pt>
                <c:pt idx="3">
                  <c:v>19.600000000000001</c:v>
                </c:pt>
                <c:pt idx="4">
                  <c:v>21.22</c:v>
                </c:pt>
                <c:pt idx="5">
                  <c:v>22.5</c:v>
                </c:pt>
                <c:pt idx="6">
                  <c:v>24.72</c:v>
                </c:pt>
                <c:pt idx="7">
                  <c:v>25.81</c:v>
                </c:pt>
                <c:pt idx="8">
                  <c:v>26.34</c:v>
                </c:pt>
                <c:pt idx="9">
                  <c:v>25.33</c:v>
                </c:pt>
                <c:pt idx="10">
                  <c:v>25.76</c:v>
                </c:pt>
                <c:pt idx="11">
                  <c:v>25.55</c:v>
                </c:pt>
                <c:pt idx="12">
                  <c:v>28.36</c:v>
                </c:pt>
                <c:pt idx="13" formatCode="General">
                  <c:v>29.9</c:v>
                </c:pt>
                <c:pt idx="14" formatCode="General">
                  <c:v>29.9</c:v>
                </c:pt>
                <c:pt idx="15" formatCode="General">
                  <c:v>30.7</c:v>
                </c:pt>
              </c:numCache>
            </c:numRef>
          </c:val>
          <c:smooth val="0"/>
          <c:extLst>
            <c:ext xmlns:c16="http://schemas.microsoft.com/office/drawing/2014/chart" uri="{C3380CC4-5D6E-409C-BE32-E72D297353CC}">
              <c16:uniqueId val="{00000002-0F4B-4279-9D8A-E1BF79C8F9BB}"/>
            </c:ext>
          </c:extLst>
        </c:ser>
        <c:ser>
          <c:idx val="3"/>
          <c:order val="3"/>
          <c:tx>
            <c:strRef>
              <c:f>Sheet3!$F$2</c:f>
              <c:strCache>
                <c:ptCount val="1"/>
                <c:pt idx="0">
                  <c:v>幼稚園</c:v>
                </c:pt>
              </c:strCache>
            </c:strRef>
          </c:tx>
          <c:spPr>
            <a:ln>
              <a:solidFill>
                <a:schemeClr val="tx1">
                  <a:lumMod val="50000"/>
                  <a:lumOff val="50000"/>
                </a:schemeClr>
              </a:solidFill>
            </a:ln>
          </c:spPr>
          <c:marker>
            <c:symbol val="circle"/>
            <c:size val="5"/>
            <c:spPr>
              <a:solidFill>
                <a:srgbClr val="979797"/>
              </a:solidFill>
            </c:spPr>
          </c:marker>
          <c:cat>
            <c:strRef>
              <c:f>Sheet3!$B$3:$B$18</c:f>
              <c:strCache>
                <c:ptCount val="16"/>
                <c:pt idx="0">
                  <c:v>S57</c:v>
                </c:pt>
                <c:pt idx="1">
                  <c:v>S59</c:v>
                </c:pt>
                <c:pt idx="2">
                  <c:v>S61</c:v>
                </c:pt>
                <c:pt idx="3">
                  <c:v>S63</c:v>
                </c:pt>
                <c:pt idx="4">
                  <c:v>H2</c:v>
                </c:pt>
                <c:pt idx="5">
                  <c:v>H4</c:v>
                </c:pt>
                <c:pt idx="6">
                  <c:v>H6</c:v>
                </c:pt>
                <c:pt idx="7">
                  <c:v>H8</c:v>
                </c:pt>
                <c:pt idx="8">
                  <c:v>H10</c:v>
                </c:pt>
                <c:pt idx="9">
                  <c:v>H12</c:v>
                </c:pt>
                <c:pt idx="10">
                  <c:v>H14</c:v>
                </c:pt>
                <c:pt idx="11">
                  <c:v>H16</c:v>
                </c:pt>
                <c:pt idx="12">
                  <c:v>H18</c:v>
                </c:pt>
                <c:pt idx="13">
                  <c:v>H20</c:v>
                </c:pt>
                <c:pt idx="14">
                  <c:v>H22</c:v>
                </c:pt>
                <c:pt idx="15">
                  <c:v>H24</c:v>
                </c:pt>
              </c:strCache>
            </c:strRef>
          </c:cat>
          <c:val>
            <c:numRef>
              <c:f>Sheet3!$F$3:$F$18</c:f>
              <c:numCache>
                <c:formatCode>0.0_ </c:formatCode>
                <c:ptCount val="16"/>
                <c:pt idx="0">
                  <c:v>16.600000000000001</c:v>
                </c:pt>
                <c:pt idx="1">
                  <c:v>21.5</c:v>
                </c:pt>
                <c:pt idx="2">
                  <c:v>21.6</c:v>
                </c:pt>
                <c:pt idx="3">
                  <c:v>23.2</c:v>
                </c:pt>
                <c:pt idx="4">
                  <c:v>18.600000000000001</c:v>
                </c:pt>
                <c:pt idx="5">
                  <c:v>20.2</c:v>
                </c:pt>
                <c:pt idx="6">
                  <c:v>23.8</c:v>
                </c:pt>
                <c:pt idx="7">
                  <c:v>21.4</c:v>
                </c:pt>
                <c:pt idx="8">
                  <c:v>25.8</c:v>
                </c:pt>
                <c:pt idx="9">
                  <c:v>28.7</c:v>
                </c:pt>
                <c:pt idx="10">
                  <c:v>26.5</c:v>
                </c:pt>
                <c:pt idx="11">
                  <c:v>20.8</c:v>
                </c:pt>
                <c:pt idx="12">
                  <c:v>24.7</c:v>
                </c:pt>
                <c:pt idx="13" formatCode="General">
                  <c:v>28.9</c:v>
                </c:pt>
                <c:pt idx="14" formatCode="General">
                  <c:v>26.4</c:v>
                </c:pt>
                <c:pt idx="15" formatCode="General">
                  <c:v>27.5</c:v>
                </c:pt>
              </c:numCache>
            </c:numRef>
          </c:val>
          <c:smooth val="0"/>
          <c:extLst>
            <c:ext xmlns:c16="http://schemas.microsoft.com/office/drawing/2014/chart" uri="{C3380CC4-5D6E-409C-BE32-E72D297353CC}">
              <c16:uniqueId val="{00000003-0F4B-4279-9D8A-E1BF79C8F9BB}"/>
            </c:ext>
          </c:extLst>
        </c:ser>
        <c:dLbls>
          <c:showLegendKey val="0"/>
          <c:showVal val="0"/>
          <c:showCatName val="0"/>
          <c:showSerName val="0"/>
          <c:showPercent val="0"/>
          <c:showBubbleSize val="0"/>
        </c:dLbls>
        <c:marker val="1"/>
        <c:smooth val="0"/>
        <c:axId val="176980736"/>
        <c:axId val="176982656"/>
      </c:lineChart>
      <c:catAx>
        <c:axId val="176980736"/>
        <c:scaling>
          <c:orientation val="minMax"/>
        </c:scaling>
        <c:delete val="0"/>
        <c:axPos val="b"/>
        <c:numFmt formatCode="General" sourceLinked="0"/>
        <c:majorTickMark val="out"/>
        <c:minorTickMark val="none"/>
        <c:tickLblPos val="nextTo"/>
        <c:crossAx val="176982656"/>
        <c:crosses val="autoZero"/>
        <c:auto val="1"/>
        <c:lblAlgn val="ctr"/>
        <c:lblOffset val="100"/>
        <c:noMultiLvlLbl val="0"/>
      </c:catAx>
      <c:valAx>
        <c:axId val="176982656"/>
        <c:scaling>
          <c:orientation val="minMax"/>
          <c:min val="10"/>
        </c:scaling>
        <c:delete val="0"/>
        <c:axPos val="l"/>
        <c:majorGridlines/>
        <c:numFmt formatCode="0_ " sourceLinked="0"/>
        <c:majorTickMark val="out"/>
        <c:minorTickMark val="none"/>
        <c:tickLblPos val="nextTo"/>
        <c:crossAx val="176980736"/>
        <c:crosses val="autoZero"/>
        <c:crossBetween val="between"/>
      </c:valAx>
      <c:spPr>
        <a:ln>
          <a:noFill/>
        </a:ln>
      </c:spPr>
    </c:plotArea>
    <c:plotVisOnly val="1"/>
    <c:dispBlanksAs val="gap"/>
    <c:showDLblsOverMax val="0"/>
  </c:chart>
  <c:spPr>
    <a:ln>
      <a:noFill/>
    </a:ln>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833445589378957"/>
          <c:y val="7.8345792266467748E-2"/>
          <c:w val="0.6514573033551827"/>
          <c:h val="0.8272473693399145"/>
        </c:manualLayout>
      </c:layout>
      <c:pieChart>
        <c:varyColors val="1"/>
        <c:ser>
          <c:idx val="0"/>
          <c:order val="0"/>
          <c:dPt>
            <c:idx val="0"/>
            <c:bubble3D val="0"/>
            <c:spPr>
              <a:solidFill>
                <a:srgbClr val="FFFF8B"/>
              </a:solidFill>
            </c:spPr>
            <c:extLst>
              <c:ext xmlns:c16="http://schemas.microsoft.com/office/drawing/2014/chart" uri="{C3380CC4-5D6E-409C-BE32-E72D297353CC}">
                <c16:uniqueId val="{00000001-CD9B-451E-AEF0-A7CF6B9D241A}"/>
              </c:ext>
            </c:extLst>
          </c:dPt>
          <c:dPt>
            <c:idx val="1"/>
            <c:bubble3D val="0"/>
            <c:spPr>
              <a:solidFill>
                <a:srgbClr val="FFB9FF"/>
              </a:solidFill>
            </c:spPr>
            <c:extLst>
              <c:ext xmlns:c16="http://schemas.microsoft.com/office/drawing/2014/chart" uri="{C3380CC4-5D6E-409C-BE32-E72D297353CC}">
                <c16:uniqueId val="{00000003-CD9B-451E-AEF0-A7CF6B9D241A}"/>
              </c:ext>
            </c:extLst>
          </c:dPt>
          <c:dPt>
            <c:idx val="2"/>
            <c:bubble3D val="0"/>
            <c:spPr>
              <a:solidFill>
                <a:srgbClr val="93C2FB"/>
              </a:solidFill>
            </c:spPr>
            <c:extLst>
              <c:ext xmlns:c16="http://schemas.microsoft.com/office/drawing/2014/chart" uri="{C3380CC4-5D6E-409C-BE32-E72D297353CC}">
                <c16:uniqueId val="{00000005-CD9B-451E-AEF0-A7CF6B9D241A}"/>
              </c:ext>
            </c:extLst>
          </c:dPt>
          <c:dPt>
            <c:idx val="3"/>
            <c:bubble3D val="0"/>
            <c:spPr>
              <a:solidFill>
                <a:srgbClr val="A3FFA3"/>
              </a:solidFill>
            </c:spPr>
            <c:extLst>
              <c:ext xmlns:c16="http://schemas.microsoft.com/office/drawing/2014/chart" uri="{C3380CC4-5D6E-409C-BE32-E72D297353CC}">
                <c16:uniqueId val="{00000007-CD9B-451E-AEF0-A7CF6B9D241A}"/>
              </c:ext>
            </c:extLst>
          </c:dPt>
          <c:dLbls>
            <c:dLbl>
              <c:idx val="1"/>
              <c:layout>
                <c:manualLayout>
                  <c:x val="-0.20453695461980295"/>
                  <c:y val="0.118336978710994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9B-451E-AEF0-A7CF6B9D241A}"/>
                </c:ext>
              </c:extLst>
            </c:dLbl>
            <c:dLbl>
              <c:idx val="2"/>
              <c:layout>
                <c:manualLayout>
                  <c:x val="0.13253360721214197"/>
                  <c:y val="-0.24120078740157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9B-451E-AEF0-A7CF6B9D241A}"/>
                </c:ext>
              </c:extLst>
            </c:dLbl>
            <c:dLbl>
              <c:idx val="3"/>
              <c:layout>
                <c:manualLayout>
                  <c:x val="0.1603338278367378"/>
                  <c:y val="0.17102398658501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D9B-451E-AEF0-A7CF6B9D241A}"/>
                </c:ext>
              </c:extLst>
            </c:dLbl>
            <c:spPr>
              <a:noFill/>
              <a:ln>
                <a:noFill/>
              </a:ln>
              <a:effectLst/>
            </c:spPr>
            <c:txPr>
              <a:bodyPr/>
              <a:lstStyle/>
              <a:p>
                <a:pPr>
                  <a:defRPr sz="2000" b="0">
                    <a:solidFill>
                      <a:schemeClr val="tx1">
                        <a:lumMod val="85000"/>
                        <a:lumOff val="15000"/>
                      </a:schemeClr>
                    </a:solidFill>
                  </a:defRPr>
                </a:pPr>
                <a:endParaRPr lang="ja-JP"/>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Sheet1!$B$3:$B$6</c:f>
              <c:strCache>
                <c:ptCount val="4"/>
                <c:pt idx="0">
                  <c:v>6時間未満</c:v>
                </c:pt>
                <c:pt idx="1">
                  <c:v>6-12時間</c:v>
                </c:pt>
                <c:pt idx="2">
                  <c:v>12-15時間</c:v>
                </c:pt>
                <c:pt idx="3">
                  <c:v>15時間以上</c:v>
                </c:pt>
              </c:strCache>
            </c:strRef>
          </c:cat>
          <c:val>
            <c:numRef>
              <c:f>Sheet1!$C$3:$C$6</c:f>
              <c:numCache>
                <c:formatCode>0.0%</c:formatCode>
                <c:ptCount val="4"/>
                <c:pt idx="0">
                  <c:v>1.4999999999999999E-2</c:v>
                </c:pt>
                <c:pt idx="1">
                  <c:v>0.33700000000000002</c:v>
                </c:pt>
                <c:pt idx="2">
                  <c:v>0.41499999999999998</c:v>
                </c:pt>
                <c:pt idx="3">
                  <c:v>0.23300000000000001</c:v>
                </c:pt>
              </c:numCache>
            </c:numRef>
          </c:val>
          <c:extLst>
            <c:ext xmlns:c16="http://schemas.microsoft.com/office/drawing/2014/chart" uri="{C3380CC4-5D6E-409C-BE32-E72D297353CC}">
              <c16:uniqueId val="{00000008-CD9B-451E-AEF0-A7CF6B9D241A}"/>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6.285543514981419E-2"/>
          <c:y val="0.91628280839895015"/>
          <c:w val="0.89999984784510634"/>
          <c:h val="8.3717191601049873E-2"/>
        </c:manualLayout>
      </c:layout>
      <c:overlay val="0"/>
      <c:txPr>
        <a:bodyPr/>
        <a:lstStyle/>
        <a:p>
          <a:pPr>
            <a:defRPr sz="1400"/>
          </a:pPr>
          <a:endParaRPr lang="ja-JP"/>
        </a:p>
      </c:txPr>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696877833063994E-2"/>
          <c:y val="0.1145431654157468"/>
          <c:w val="0.81041592969668474"/>
          <c:h val="0.88170727994235332"/>
        </c:manualLayout>
      </c:layout>
      <c:pieChart>
        <c:varyColors val="1"/>
        <c:ser>
          <c:idx val="0"/>
          <c:order val="0"/>
          <c:spPr>
            <a:ln w="19050">
              <a:solidFill>
                <a:schemeClr val="bg1"/>
              </a:solidFill>
            </a:ln>
          </c:spPr>
          <c:dPt>
            <c:idx val="0"/>
            <c:bubble3D val="0"/>
            <c:spPr>
              <a:pattFill prst="lgConfetti">
                <a:fgClr>
                  <a:srgbClr val="4382FF"/>
                </a:fgClr>
                <a:bgClr>
                  <a:sysClr val="window" lastClr="FFFFFF"/>
                </a:bgClr>
              </a:pattFill>
              <a:ln w="19050">
                <a:solidFill>
                  <a:schemeClr val="bg1"/>
                </a:solidFill>
              </a:ln>
            </c:spPr>
            <c:extLst>
              <c:ext xmlns:c16="http://schemas.microsoft.com/office/drawing/2014/chart" uri="{C3380CC4-5D6E-409C-BE32-E72D297353CC}">
                <c16:uniqueId val="{00000001-D876-46F5-9666-9D28767A851B}"/>
              </c:ext>
            </c:extLst>
          </c:dPt>
          <c:dPt>
            <c:idx val="1"/>
            <c:bubble3D val="0"/>
            <c:spPr>
              <a:pattFill prst="pct90">
                <a:fgClr>
                  <a:srgbClr val="002060"/>
                </a:fgClr>
                <a:bgClr>
                  <a:sysClr val="window" lastClr="FFFFFF"/>
                </a:bgClr>
              </a:pattFill>
              <a:ln w="19050">
                <a:solidFill>
                  <a:schemeClr val="bg1"/>
                </a:solidFill>
              </a:ln>
            </c:spPr>
            <c:extLst>
              <c:ext xmlns:c16="http://schemas.microsoft.com/office/drawing/2014/chart" uri="{C3380CC4-5D6E-409C-BE32-E72D297353CC}">
                <c16:uniqueId val="{00000003-D876-46F5-9666-9D28767A851B}"/>
              </c:ext>
            </c:extLst>
          </c:dPt>
          <c:dPt>
            <c:idx val="2"/>
            <c:bubble3D val="0"/>
            <c:spPr>
              <a:pattFill prst="pct75">
                <a:fgClr>
                  <a:srgbClr val="0041C4"/>
                </a:fgClr>
                <a:bgClr>
                  <a:sysClr val="window" lastClr="FFFFFF"/>
                </a:bgClr>
              </a:pattFill>
              <a:ln w="19050">
                <a:solidFill>
                  <a:schemeClr val="bg1"/>
                </a:solidFill>
              </a:ln>
            </c:spPr>
            <c:extLst>
              <c:ext xmlns:c16="http://schemas.microsoft.com/office/drawing/2014/chart" uri="{C3380CC4-5D6E-409C-BE32-E72D297353CC}">
                <c16:uniqueId val="{00000005-D876-46F5-9666-9D28767A851B}"/>
              </c:ext>
            </c:extLst>
          </c:dPt>
          <c:dPt>
            <c:idx val="3"/>
            <c:bubble3D val="0"/>
            <c:spPr>
              <a:pattFill prst="pct60">
                <a:fgClr>
                  <a:srgbClr val="4382FF"/>
                </a:fgClr>
                <a:bgClr>
                  <a:sysClr val="window" lastClr="FFFFFF"/>
                </a:bgClr>
              </a:pattFill>
              <a:ln w="19050">
                <a:solidFill>
                  <a:schemeClr val="bg1"/>
                </a:solidFill>
              </a:ln>
            </c:spPr>
            <c:extLst>
              <c:ext xmlns:c16="http://schemas.microsoft.com/office/drawing/2014/chart" uri="{C3380CC4-5D6E-409C-BE32-E72D297353CC}">
                <c16:uniqueId val="{00000007-D876-46F5-9666-9D28767A851B}"/>
              </c:ext>
            </c:extLst>
          </c:dPt>
          <c:dLbls>
            <c:dLbl>
              <c:idx val="0"/>
              <c:tx>
                <c:rich>
                  <a:bodyPr/>
                  <a:lstStyle/>
                  <a:p>
                    <a:pPr>
                      <a:defRPr sz="1600" b="1">
                        <a:latin typeface="+mj-ea"/>
                        <a:ea typeface="+mj-ea"/>
                      </a:defRPr>
                    </a:pPr>
                    <a:r>
                      <a:rPr lang="en-US" altLang="ja-JP" sz="1600" b="1">
                        <a:latin typeface="+mj-ea"/>
                        <a:ea typeface="+mj-ea"/>
                      </a:rPr>
                      <a:t>6</a:t>
                    </a:r>
                    <a:r>
                      <a:rPr lang="ja-JP" altLang="en-US" sz="1600" b="1">
                        <a:latin typeface="+mj-ea"/>
                        <a:ea typeface="+mj-ea"/>
                      </a:rPr>
                      <a:t>時間</a:t>
                    </a:r>
                  </a:p>
                  <a:p>
                    <a:pPr>
                      <a:defRPr sz="1600" b="1">
                        <a:latin typeface="+mj-ea"/>
                        <a:ea typeface="+mj-ea"/>
                      </a:defRPr>
                    </a:pPr>
                    <a:r>
                      <a:rPr lang="ja-JP" altLang="en-US" sz="1600" b="1">
                        <a:latin typeface="+mj-ea"/>
                        <a:ea typeface="+mj-ea"/>
                      </a:rPr>
                      <a:t>未満</a:t>
                    </a:r>
                    <a:r>
                      <a:rPr lang="en-US" altLang="ja-JP" sz="1600" b="1">
                        <a:latin typeface="+mj-ea"/>
                        <a:ea typeface="+mj-ea"/>
                      </a:rPr>
                      <a:t>1.5%</a:t>
                    </a:r>
                    <a:endParaRPr lang="ja-JP" altLang="en-US" sz="1600"/>
                  </a:p>
                </c:rich>
              </c:tx>
              <c:spPr>
                <a:noFill/>
              </c:sp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D876-46F5-9666-9D28767A851B}"/>
                </c:ext>
              </c:extLst>
            </c:dLbl>
            <c:dLbl>
              <c:idx val="1"/>
              <c:layout>
                <c:manualLayout>
                  <c:x val="-0.23903512324287984"/>
                  <c:y val="0.13691561124303905"/>
                </c:manualLayout>
              </c:layout>
              <c:tx>
                <c:rich>
                  <a:bodyPr/>
                  <a:lstStyle/>
                  <a:p>
                    <a:pPr>
                      <a:defRPr sz="1800" b="1">
                        <a:solidFill>
                          <a:schemeClr val="bg1"/>
                        </a:solidFill>
                        <a:latin typeface="+mj-ea"/>
                        <a:ea typeface="+mj-ea"/>
                      </a:defRPr>
                    </a:pPr>
                    <a:r>
                      <a:rPr lang="en-US" altLang="ja-JP" sz="1800" b="1">
                        <a:solidFill>
                          <a:schemeClr val="bg1"/>
                        </a:solidFill>
                        <a:latin typeface="+mj-ea"/>
                        <a:ea typeface="+mj-ea"/>
                      </a:rPr>
                      <a:t>6-12</a:t>
                    </a:r>
                  </a:p>
                  <a:p>
                    <a:pPr>
                      <a:defRPr sz="1800" b="1">
                        <a:solidFill>
                          <a:schemeClr val="bg1"/>
                        </a:solidFill>
                        <a:latin typeface="+mj-ea"/>
                        <a:ea typeface="+mj-ea"/>
                      </a:defRPr>
                    </a:pPr>
                    <a:r>
                      <a:rPr lang="ja-JP" altLang="en-US" sz="1800" b="1">
                        <a:solidFill>
                          <a:schemeClr val="bg1"/>
                        </a:solidFill>
                        <a:latin typeface="+mj-ea"/>
                        <a:ea typeface="+mj-ea"/>
                      </a:rPr>
                      <a:t>時間</a:t>
                    </a:r>
                    <a:r>
                      <a:rPr lang="en-US" altLang="ja-JP" sz="1800" b="1">
                        <a:solidFill>
                          <a:schemeClr val="bg1"/>
                        </a:solidFill>
                        <a:latin typeface="+mj-ea"/>
                        <a:ea typeface="+mj-ea"/>
                      </a:rPr>
                      <a:t>33.7%</a:t>
                    </a:r>
                    <a:endParaRPr lang="ja-JP" altLang="en-US" sz="1200" b="1">
                      <a:solidFill>
                        <a:schemeClr val="bg1"/>
                      </a:solidFill>
                    </a:endParaRPr>
                  </a:p>
                </c:rich>
              </c:tx>
              <c:spPr>
                <a:noFill/>
              </c:sp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D876-46F5-9666-9D28767A851B}"/>
                </c:ext>
              </c:extLst>
            </c:dLbl>
            <c:dLbl>
              <c:idx val="2"/>
              <c:layout>
                <c:manualLayout>
                  <c:x val="0.16629605113664436"/>
                  <c:y val="-0.10184132165397737"/>
                </c:manualLayout>
              </c:layout>
              <c:tx>
                <c:rich>
                  <a:bodyPr/>
                  <a:lstStyle/>
                  <a:p>
                    <a:pPr>
                      <a:defRPr sz="1800" b="1">
                        <a:solidFill>
                          <a:schemeClr val="bg1"/>
                        </a:solidFill>
                        <a:latin typeface="+mj-ea"/>
                        <a:ea typeface="+mj-ea"/>
                      </a:defRPr>
                    </a:pPr>
                    <a:r>
                      <a:rPr lang="en-US" altLang="ja-JP" sz="1800" b="1">
                        <a:solidFill>
                          <a:schemeClr val="bg1"/>
                        </a:solidFill>
                        <a:latin typeface="+mj-ea"/>
                        <a:ea typeface="+mj-ea"/>
                      </a:rPr>
                      <a:t>12-15</a:t>
                    </a:r>
                  </a:p>
                  <a:p>
                    <a:pPr>
                      <a:defRPr sz="1800" b="1">
                        <a:solidFill>
                          <a:schemeClr val="bg1"/>
                        </a:solidFill>
                        <a:latin typeface="+mj-ea"/>
                        <a:ea typeface="+mj-ea"/>
                      </a:defRPr>
                    </a:pPr>
                    <a:r>
                      <a:rPr lang="ja-JP" altLang="en-US" sz="1800" b="1">
                        <a:solidFill>
                          <a:schemeClr val="bg1"/>
                        </a:solidFill>
                        <a:latin typeface="+mj-ea"/>
                        <a:ea typeface="+mj-ea"/>
                      </a:rPr>
                      <a:t>時間
</a:t>
                    </a:r>
                    <a:r>
                      <a:rPr lang="en-US" altLang="ja-JP" sz="1800" b="1">
                        <a:solidFill>
                          <a:schemeClr val="bg1"/>
                        </a:solidFill>
                        <a:latin typeface="+mj-ea"/>
                        <a:ea typeface="+mj-ea"/>
                      </a:rPr>
                      <a:t>41.5%</a:t>
                    </a:r>
                    <a:endParaRPr lang="ja-JP" altLang="en-US" sz="1200" b="1">
                      <a:solidFill>
                        <a:schemeClr val="bg1"/>
                      </a:solidFill>
                    </a:endParaRPr>
                  </a:p>
                </c:rich>
              </c:tx>
              <c:spPr>
                <a:noFill/>
              </c:sp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D876-46F5-9666-9D28767A851B}"/>
                </c:ext>
              </c:extLst>
            </c:dLbl>
            <c:dLbl>
              <c:idx val="3"/>
              <c:layout>
                <c:manualLayout>
                  <c:x val="0.22956596428609527"/>
                  <c:y val="0.25797860336902334"/>
                </c:manualLayout>
              </c:layout>
              <c:tx>
                <c:rich>
                  <a:bodyPr/>
                  <a:lstStyle/>
                  <a:p>
                    <a:pPr>
                      <a:defRPr sz="1800" b="1">
                        <a:solidFill>
                          <a:sysClr val="windowText" lastClr="000000"/>
                        </a:solidFill>
                        <a:latin typeface="+mj-ea"/>
                        <a:ea typeface="+mj-ea"/>
                      </a:defRPr>
                    </a:pPr>
                    <a:r>
                      <a:rPr lang="en-US" altLang="ja-JP" sz="1800" b="1">
                        <a:solidFill>
                          <a:sysClr val="windowText" lastClr="000000"/>
                        </a:solidFill>
                        <a:latin typeface="+mj-ea"/>
                        <a:ea typeface="+mj-ea"/>
                      </a:rPr>
                      <a:t>15</a:t>
                    </a:r>
                    <a:r>
                      <a:rPr lang="ja-JP" altLang="en-US" sz="1800" b="1">
                        <a:solidFill>
                          <a:sysClr val="windowText" lastClr="000000"/>
                        </a:solidFill>
                        <a:latin typeface="+mj-ea"/>
                        <a:ea typeface="+mj-ea"/>
                      </a:rPr>
                      <a:t>時間以上
</a:t>
                    </a:r>
                    <a:r>
                      <a:rPr lang="en-US" altLang="ja-JP" sz="1800" b="1">
                        <a:solidFill>
                          <a:sysClr val="windowText" lastClr="000000"/>
                        </a:solidFill>
                        <a:latin typeface="+mj-ea"/>
                        <a:ea typeface="+mj-ea"/>
                      </a:rPr>
                      <a:t>23.3%</a:t>
                    </a:r>
                    <a:endParaRPr lang="ja-JP" altLang="en-US" sz="1200">
                      <a:solidFill>
                        <a:sysClr val="windowText" lastClr="000000"/>
                      </a:solidFill>
                    </a:endParaRPr>
                  </a:p>
                </c:rich>
              </c:tx>
              <c:spPr>
                <a:noFill/>
              </c:sp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D876-46F5-9666-9D28767A851B}"/>
                </c:ext>
              </c:extLst>
            </c:dLbl>
            <c:spPr>
              <a:noFill/>
            </c:spPr>
            <c:txPr>
              <a:bodyPr/>
              <a:lstStyle/>
              <a:p>
                <a:pPr>
                  <a:defRPr sz="1800" b="1">
                    <a:latin typeface="+mj-ea"/>
                    <a:ea typeface="+mj-ea"/>
                  </a:defRPr>
                </a:pPr>
                <a:endParaRPr lang="ja-JP"/>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Sheet1!$B$3:$B$6</c:f>
              <c:strCache>
                <c:ptCount val="4"/>
                <c:pt idx="0">
                  <c:v>6時間未満</c:v>
                </c:pt>
                <c:pt idx="1">
                  <c:v>6-12時間</c:v>
                </c:pt>
                <c:pt idx="2">
                  <c:v>12-15時間</c:v>
                </c:pt>
                <c:pt idx="3">
                  <c:v>15時間以上</c:v>
                </c:pt>
              </c:strCache>
            </c:strRef>
          </c:cat>
          <c:val>
            <c:numRef>
              <c:f>Sheet1!$C$3:$C$6</c:f>
              <c:numCache>
                <c:formatCode>0.0%</c:formatCode>
                <c:ptCount val="4"/>
                <c:pt idx="0">
                  <c:v>1.4999999999999999E-2</c:v>
                </c:pt>
                <c:pt idx="1">
                  <c:v>0.33700000000000002</c:v>
                </c:pt>
                <c:pt idx="2">
                  <c:v>0.41499999999999998</c:v>
                </c:pt>
                <c:pt idx="3">
                  <c:v>0.23300000000000001</c:v>
                </c:pt>
              </c:numCache>
            </c:numRef>
          </c:val>
          <c:extLst>
            <c:ext xmlns:c16="http://schemas.microsoft.com/office/drawing/2014/chart" uri="{C3380CC4-5D6E-409C-BE32-E72D297353CC}">
              <c16:uniqueId val="{00000008-D876-46F5-9666-9D28767A851B}"/>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drawings/drawing1.xml><?xml version="1.0" encoding="utf-8"?>
<c:userShapes xmlns:c="http://schemas.openxmlformats.org/drawingml/2006/chart">
  <cdr:relSizeAnchor xmlns:cdr="http://schemas.openxmlformats.org/drawingml/2006/chartDrawing">
    <cdr:from>
      <cdr:x>0.41096</cdr:x>
      <cdr:y>0.04114</cdr:y>
    </cdr:from>
    <cdr:to>
      <cdr:x>0.5912</cdr:x>
      <cdr:y>0.13112</cdr:y>
    </cdr:to>
    <cdr:sp macro="" textlink="">
      <cdr:nvSpPr>
        <cdr:cNvPr id="2" name="テキスト ボックス 1"/>
        <cdr:cNvSpPr txBox="1"/>
      </cdr:nvSpPr>
      <cdr:spPr>
        <a:xfrm xmlns:a="http://schemas.openxmlformats.org/drawingml/2006/main">
          <a:off x="2160240" y="144016"/>
          <a:ext cx="947447" cy="315020"/>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pPr algn="ctr"/>
          <a:r>
            <a:rPr lang="ja-JP" altLang="en-US" sz="1400" b="1" dirty="0">
              <a:latin typeface="+mj-ea"/>
              <a:ea typeface="+mj-ea"/>
            </a:rPr>
            <a:t>高　 校</a:t>
          </a:r>
        </a:p>
      </cdr:txBody>
    </cdr:sp>
  </cdr:relSizeAnchor>
  <cdr:relSizeAnchor xmlns:cdr="http://schemas.openxmlformats.org/drawingml/2006/chartDrawing">
    <cdr:from>
      <cdr:x>0.39855</cdr:x>
      <cdr:y>0.34753</cdr:y>
    </cdr:from>
    <cdr:to>
      <cdr:x>0.60926</cdr:x>
      <cdr:y>0.46296</cdr:y>
    </cdr:to>
    <cdr:sp macro="" textlink="">
      <cdr:nvSpPr>
        <cdr:cNvPr id="3" name="テキスト ボックス 2"/>
        <cdr:cNvSpPr txBox="1"/>
      </cdr:nvSpPr>
      <cdr:spPr>
        <a:xfrm xmlns:a="http://schemas.openxmlformats.org/drawingml/2006/main">
          <a:off x="1148487" y="752302"/>
          <a:ext cx="607162" cy="2498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1400" b="1" dirty="0">
              <a:latin typeface="+mj-ea"/>
              <a:ea typeface="+mj-ea"/>
            </a:rPr>
            <a:t>中学校</a:t>
          </a:r>
        </a:p>
      </cdr:txBody>
    </cdr:sp>
  </cdr:relSizeAnchor>
  <cdr:relSizeAnchor xmlns:cdr="http://schemas.openxmlformats.org/drawingml/2006/chartDrawing">
    <cdr:from>
      <cdr:x>0.43836</cdr:x>
      <cdr:y>0.55319</cdr:y>
    </cdr:from>
    <cdr:to>
      <cdr:x>0.64652</cdr:x>
      <cdr:y>0.63278</cdr:y>
    </cdr:to>
    <cdr:sp macro="" textlink="">
      <cdr:nvSpPr>
        <cdr:cNvPr id="4" name="テキスト ボックス 3"/>
        <cdr:cNvSpPr txBox="1"/>
      </cdr:nvSpPr>
      <cdr:spPr>
        <a:xfrm xmlns:a="http://schemas.openxmlformats.org/drawingml/2006/main">
          <a:off x="2304256" y="1872208"/>
          <a:ext cx="1094211" cy="2693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400" b="1" dirty="0">
              <a:latin typeface="+mj-ea"/>
              <a:ea typeface="+mj-ea"/>
            </a:rPr>
            <a:t>小学校</a:t>
          </a:r>
        </a:p>
      </cdr:txBody>
    </cdr:sp>
  </cdr:relSizeAnchor>
  <cdr:relSizeAnchor xmlns:cdr="http://schemas.openxmlformats.org/drawingml/2006/chartDrawing">
    <cdr:from>
      <cdr:x>0.43836</cdr:x>
      <cdr:y>0.76596</cdr:y>
    </cdr:from>
    <cdr:to>
      <cdr:x>0.65262</cdr:x>
      <cdr:y>0.87927</cdr:y>
    </cdr:to>
    <cdr:sp macro="" textlink="">
      <cdr:nvSpPr>
        <cdr:cNvPr id="5" name="テキスト ボックス 4"/>
        <cdr:cNvSpPr txBox="1"/>
      </cdr:nvSpPr>
      <cdr:spPr>
        <a:xfrm xmlns:a="http://schemas.openxmlformats.org/drawingml/2006/main">
          <a:off x="2304256" y="2592288"/>
          <a:ext cx="1126276" cy="3834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400" b="1" dirty="0">
              <a:latin typeface="+mj-ea"/>
              <a:ea typeface="+mj-ea"/>
            </a:rPr>
            <a:t>幼稚園</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3076363" cy="511731"/>
          </a:xfrm>
          <a:prstGeom prst="rect">
            <a:avLst/>
          </a:prstGeom>
        </p:spPr>
        <p:txBody>
          <a:bodyPr vert="horz" lIns="94742" tIns="47372" rIns="94742" bIns="47372"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1296" y="2"/>
            <a:ext cx="3076363" cy="511731"/>
          </a:xfrm>
          <a:prstGeom prst="rect">
            <a:avLst/>
          </a:prstGeom>
        </p:spPr>
        <p:txBody>
          <a:bodyPr vert="horz" lIns="94742" tIns="47372" rIns="94742" bIns="47372" rtlCol="0"/>
          <a:lstStyle>
            <a:lvl1pPr algn="r">
              <a:defRPr sz="1300"/>
            </a:lvl1pPr>
          </a:lstStyle>
          <a:p>
            <a:fld id="{A6870218-C417-4E83-A00C-DBDB8B04EFAE}" type="datetimeFigureOut">
              <a:rPr kumimoji="1" lang="ja-JP" altLang="en-US" smtClean="0"/>
              <a:t>2019/3/27</a:t>
            </a:fld>
            <a:endParaRPr kumimoji="1" lang="ja-JP" altLang="en-US"/>
          </a:p>
        </p:txBody>
      </p:sp>
      <p:sp>
        <p:nvSpPr>
          <p:cNvPr id="4" name="フッター プレースホルダー 3"/>
          <p:cNvSpPr>
            <a:spLocks noGrp="1"/>
          </p:cNvSpPr>
          <p:nvPr>
            <p:ph type="ftr" sz="quarter" idx="2"/>
          </p:nvPr>
        </p:nvSpPr>
        <p:spPr>
          <a:xfrm>
            <a:off x="1" y="9721107"/>
            <a:ext cx="3076363" cy="511731"/>
          </a:xfrm>
          <a:prstGeom prst="rect">
            <a:avLst/>
          </a:prstGeom>
        </p:spPr>
        <p:txBody>
          <a:bodyPr vert="horz" lIns="94742" tIns="47372" rIns="94742" bIns="47372"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1296" y="9721107"/>
            <a:ext cx="3076363" cy="511731"/>
          </a:xfrm>
          <a:prstGeom prst="rect">
            <a:avLst/>
          </a:prstGeom>
        </p:spPr>
        <p:txBody>
          <a:bodyPr vert="horz" lIns="94742" tIns="47372" rIns="94742" bIns="47372" rtlCol="0" anchor="b"/>
          <a:lstStyle>
            <a:lvl1pPr algn="r">
              <a:defRPr sz="1300"/>
            </a:lvl1pPr>
          </a:lstStyle>
          <a:p>
            <a:fld id="{5BF860AE-6676-4161-B774-B23E00CF6F2C}" type="slidenum">
              <a:rPr kumimoji="1" lang="ja-JP" altLang="en-US" smtClean="0"/>
              <a:t>‹#›</a:t>
            </a:fld>
            <a:endParaRPr kumimoji="1" lang="ja-JP" altLang="en-US"/>
          </a:p>
        </p:txBody>
      </p:sp>
    </p:spTree>
    <p:extLst>
      <p:ext uri="{BB962C8B-B14F-4D97-AF65-F5344CB8AC3E}">
        <p14:creationId xmlns:p14="http://schemas.microsoft.com/office/powerpoint/2010/main" val="21955793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3076363" cy="511731"/>
          </a:xfrm>
          <a:prstGeom prst="rect">
            <a:avLst/>
          </a:prstGeom>
        </p:spPr>
        <p:txBody>
          <a:bodyPr vert="horz" lIns="94742" tIns="47372" rIns="94742" bIns="4737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6" y="2"/>
            <a:ext cx="3076363" cy="511731"/>
          </a:xfrm>
          <a:prstGeom prst="rect">
            <a:avLst/>
          </a:prstGeom>
        </p:spPr>
        <p:txBody>
          <a:bodyPr vert="horz" lIns="94742" tIns="47372" rIns="94742" bIns="47372" rtlCol="0"/>
          <a:lstStyle>
            <a:lvl1pPr algn="r">
              <a:defRPr sz="1300"/>
            </a:lvl1pPr>
          </a:lstStyle>
          <a:p>
            <a:fld id="{D23A977E-C005-4072-A475-8FF37FABCADB}" type="datetimeFigureOut">
              <a:rPr kumimoji="1" lang="ja-JP" altLang="en-US" smtClean="0"/>
              <a:t>2019/3/27</a:t>
            </a:fld>
            <a:endParaRPr kumimoji="1" lang="ja-JP" altLang="en-US"/>
          </a:p>
        </p:txBody>
      </p:sp>
      <p:sp>
        <p:nvSpPr>
          <p:cNvPr id="4" name="スライド イメージ プレースホルダー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4742" tIns="47372" rIns="94742" bIns="47372" rtlCol="0" anchor="ctr"/>
          <a:lstStyle/>
          <a:p>
            <a:endParaRPr lang="ja-JP" altLang="en-US"/>
          </a:p>
        </p:txBody>
      </p:sp>
      <p:sp>
        <p:nvSpPr>
          <p:cNvPr id="5" name="ノート プレースホルダー 4"/>
          <p:cNvSpPr>
            <a:spLocks noGrp="1"/>
          </p:cNvSpPr>
          <p:nvPr>
            <p:ph type="body" sz="quarter" idx="3"/>
          </p:nvPr>
        </p:nvSpPr>
        <p:spPr>
          <a:xfrm>
            <a:off x="709931" y="4861445"/>
            <a:ext cx="5679440" cy="4605576"/>
          </a:xfrm>
          <a:prstGeom prst="rect">
            <a:avLst/>
          </a:prstGeom>
        </p:spPr>
        <p:txBody>
          <a:bodyPr vert="horz" lIns="94742" tIns="47372" rIns="94742" bIns="4737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107"/>
            <a:ext cx="3076363" cy="511731"/>
          </a:xfrm>
          <a:prstGeom prst="rect">
            <a:avLst/>
          </a:prstGeom>
        </p:spPr>
        <p:txBody>
          <a:bodyPr vert="horz" lIns="94742" tIns="47372" rIns="94742" bIns="4737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6" y="9721107"/>
            <a:ext cx="3076363" cy="511731"/>
          </a:xfrm>
          <a:prstGeom prst="rect">
            <a:avLst/>
          </a:prstGeom>
        </p:spPr>
        <p:txBody>
          <a:bodyPr vert="horz" lIns="94742" tIns="47372" rIns="94742" bIns="47372" rtlCol="0" anchor="b"/>
          <a:lstStyle>
            <a:lvl1pPr algn="r">
              <a:defRPr sz="1300"/>
            </a:lvl1pPr>
          </a:lstStyle>
          <a:p>
            <a:fld id="{F56168DF-2FD5-4FB8-8EB0-AF618EFFC5BE}" type="slidenum">
              <a:rPr kumimoji="1" lang="ja-JP" altLang="en-US" smtClean="0"/>
              <a:t>‹#›</a:t>
            </a:fld>
            <a:endParaRPr kumimoji="1" lang="ja-JP" altLang="en-US"/>
          </a:p>
        </p:txBody>
      </p:sp>
    </p:spTree>
    <p:extLst>
      <p:ext uri="{BB962C8B-B14F-4D97-AF65-F5344CB8AC3E}">
        <p14:creationId xmlns:p14="http://schemas.microsoft.com/office/powerpoint/2010/main" val="29617593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　</a:t>
            </a:r>
            <a:r>
              <a:rPr kumimoji="1" lang="ja-JP" altLang="en-US" dirty="0">
                <a:solidFill>
                  <a:schemeClr val="tx1"/>
                </a:solidFill>
                <a:latin typeface="+mn-ea"/>
                <a:ea typeface="+mn-ea"/>
              </a:rPr>
              <a:t>「学校における色のバリアフリー」</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　今から、色の見え方、そしてみんなが見やすい色環境について説明します。</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　一人でも多くの方に色覚の理解　そして色のバリアフリーの理解につながることを願っています。</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　なお、大勢の人と色の見え方が異なることを　医学用語の 「色覚異常」という言葉を使用して解説しています。</a:t>
            </a:r>
            <a:endParaRPr kumimoji="1" lang="en-US" altLang="ja-JP" dirty="0">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1</a:t>
            </a:fld>
            <a:endParaRPr kumimoji="1" lang="ja-JP" altLang="en-US"/>
          </a:p>
        </p:txBody>
      </p:sp>
    </p:spTree>
    <p:extLst>
      <p:ext uri="{BB962C8B-B14F-4D97-AF65-F5344CB8AC3E}">
        <p14:creationId xmlns:p14="http://schemas.microsoft.com/office/powerpoint/2010/main" val="2224004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970682" y="4901282"/>
            <a:ext cx="3806129" cy="59323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mn-ea"/>
              </a:rPr>
              <a:t>　色覚異常の場合、赤と緑、橙と黄緑など</a:t>
            </a:r>
          </a:p>
          <a:p>
            <a:r>
              <a:rPr lang="ja-JP" altLang="en-US" dirty="0">
                <a:latin typeface="+mn-ea"/>
              </a:rPr>
              <a:t>よく似て見えているので混同しやすいのです。</a:t>
            </a:r>
          </a:p>
          <a:p>
            <a:r>
              <a:rPr lang="en-US" altLang="ja-JP" dirty="0">
                <a:latin typeface="+mn-ea"/>
              </a:rPr>
              <a:t>1</a:t>
            </a:r>
            <a:r>
              <a:rPr lang="ja-JP" altLang="en-US" dirty="0">
                <a:latin typeface="+mn-ea"/>
              </a:rPr>
              <a:t>型色覚と</a:t>
            </a:r>
            <a:r>
              <a:rPr lang="en-US" altLang="ja-JP" dirty="0">
                <a:latin typeface="+mn-ea"/>
              </a:rPr>
              <a:t>2</a:t>
            </a:r>
            <a:r>
              <a:rPr lang="ja-JP" altLang="en-US" dirty="0">
                <a:latin typeface="+mn-ea"/>
              </a:rPr>
              <a:t>型色覚の見え方は大変似ています。</a:t>
            </a:r>
          </a:p>
          <a:p>
            <a:r>
              <a:rPr lang="en-US" altLang="ja-JP" dirty="0">
                <a:latin typeface="+mn-ea"/>
              </a:rPr>
              <a:t>2</a:t>
            </a:r>
            <a:r>
              <a:rPr lang="ja-JP" altLang="en-US" dirty="0">
                <a:latin typeface="+mn-ea"/>
              </a:rPr>
              <a:t>型色覚に比べ、</a:t>
            </a:r>
            <a:r>
              <a:rPr lang="en-US" altLang="ja-JP" dirty="0">
                <a:latin typeface="+mn-ea"/>
              </a:rPr>
              <a:t>1</a:t>
            </a:r>
            <a:r>
              <a:rPr lang="ja-JP" altLang="en-US" dirty="0">
                <a:latin typeface="+mn-ea"/>
              </a:rPr>
              <a:t>型色覚は赤い部分を暗く感じます。</a:t>
            </a:r>
          </a:p>
          <a:p>
            <a:r>
              <a:rPr lang="en-US" altLang="ja-JP" dirty="0">
                <a:latin typeface="+mn-ea"/>
              </a:rPr>
              <a:t>1</a:t>
            </a:r>
            <a:r>
              <a:rPr lang="ja-JP" altLang="en-US" dirty="0">
                <a:latin typeface="+mn-ea"/>
              </a:rPr>
              <a:t>型の異常の人では赤と黒、ピンクと水色も似て見えます。</a:t>
            </a:r>
          </a:p>
          <a:p>
            <a:endParaRPr lang="ja-JP" altLang="en-US" sz="1500" dirty="0">
              <a:latin typeface="Arial" pitchFamily="34" charset="0"/>
              <a:ea typeface="ＭＳ Ｐ明朝" pitchFamily="18" charset="-128"/>
            </a:endParaRPr>
          </a:p>
        </p:txBody>
      </p:sp>
      <p:sp>
        <p:nvSpPr>
          <p:cNvPr id="2" name="スライド番号プレースホルダー 1">
            <a:extLst>
              <a:ext uri="{FF2B5EF4-FFF2-40B4-BE49-F238E27FC236}">
                <a16:creationId xmlns:a16="http://schemas.microsoft.com/office/drawing/2014/main" id="{0D5A8EA6-9724-4E0D-A702-F23664DFE736}"/>
              </a:ext>
            </a:extLst>
          </p:cNvPr>
          <p:cNvSpPr>
            <a:spLocks noGrp="1"/>
          </p:cNvSpPr>
          <p:nvPr>
            <p:ph type="sldNum" sz="quarter" idx="5"/>
          </p:nvPr>
        </p:nvSpPr>
        <p:spPr/>
        <p:txBody>
          <a:bodyPr/>
          <a:lstStyle/>
          <a:p>
            <a:fld id="{F56168DF-2FD5-4FB8-8EB0-AF618EFFC5BE}" type="slidenum">
              <a:rPr kumimoji="1" lang="ja-JP" altLang="en-US" smtClean="0"/>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kumimoji="1" sz="1300">
                <a:solidFill>
                  <a:schemeClr val="tx1"/>
                </a:solidFill>
                <a:latin typeface="Times New Roman" panose="02020603050405020304" pitchFamily="18" charset="0"/>
                <a:ea typeface="ＭＳ Ｐ明朝" panose="02020600040205080304" pitchFamily="18" charset="-128"/>
              </a:defRPr>
            </a:lvl1pPr>
            <a:lvl2pPr marL="745990" indent="-286918" algn="l" eaLnBrk="0" hangingPunct="0">
              <a:spcBef>
                <a:spcPct val="30000"/>
              </a:spcBef>
              <a:defRPr kumimoji="1" sz="1300">
                <a:solidFill>
                  <a:schemeClr val="tx1"/>
                </a:solidFill>
                <a:latin typeface="Times New Roman" panose="02020603050405020304" pitchFamily="18" charset="0"/>
                <a:ea typeface="ＭＳ Ｐ明朝" panose="02020600040205080304" pitchFamily="18" charset="-128"/>
              </a:defRPr>
            </a:lvl2pPr>
            <a:lvl3pPr marL="1147675" indent="-229535" algn="l" eaLnBrk="0" hangingPunct="0">
              <a:spcBef>
                <a:spcPct val="30000"/>
              </a:spcBef>
              <a:defRPr kumimoji="1" sz="1300">
                <a:solidFill>
                  <a:schemeClr val="tx1"/>
                </a:solidFill>
                <a:latin typeface="Times New Roman" panose="02020603050405020304" pitchFamily="18" charset="0"/>
                <a:ea typeface="ＭＳ Ｐ明朝" panose="02020600040205080304" pitchFamily="18" charset="-128"/>
              </a:defRPr>
            </a:lvl3pPr>
            <a:lvl4pPr marL="1606747" indent="-229535" algn="l" eaLnBrk="0" hangingPunct="0">
              <a:spcBef>
                <a:spcPct val="30000"/>
              </a:spcBef>
              <a:defRPr kumimoji="1" sz="1300">
                <a:solidFill>
                  <a:schemeClr val="tx1"/>
                </a:solidFill>
                <a:latin typeface="Times New Roman" panose="02020603050405020304" pitchFamily="18" charset="0"/>
                <a:ea typeface="ＭＳ Ｐ明朝" panose="02020600040205080304" pitchFamily="18" charset="-128"/>
              </a:defRPr>
            </a:lvl4pPr>
            <a:lvl5pPr marL="2065818" indent="-229535" algn="l" eaLnBrk="0" hangingPunct="0">
              <a:spcBef>
                <a:spcPct val="30000"/>
              </a:spcBef>
              <a:defRPr kumimoji="1" sz="1300">
                <a:solidFill>
                  <a:schemeClr val="tx1"/>
                </a:solidFill>
                <a:latin typeface="Times New Roman" panose="02020603050405020304" pitchFamily="18" charset="0"/>
                <a:ea typeface="ＭＳ Ｐ明朝" panose="02020600040205080304" pitchFamily="18" charset="-128"/>
              </a:defRPr>
            </a:lvl5pPr>
            <a:lvl6pPr marL="2524889" indent="-229535" eaLnBrk="0" fontAlgn="base" hangingPunct="0">
              <a:spcBef>
                <a:spcPct val="30000"/>
              </a:spcBef>
              <a:spcAft>
                <a:spcPct val="0"/>
              </a:spcAft>
              <a:defRPr kumimoji="1" sz="1300">
                <a:solidFill>
                  <a:schemeClr val="tx1"/>
                </a:solidFill>
                <a:latin typeface="Times New Roman" panose="02020603050405020304" pitchFamily="18" charset="0"/>
                <a:ea typeface="ＭＳ Ｐ明朝" panose="02020600040205080304" pitchFamily="18" charset="-128"/>
              </a:defRPr>
            </a:lvl6pPr>
            <a:lvl7pPr marL="2983959" indent="-229535" eaLnBrk="0" fontAlgn="base" hangingPunct="0">
              <a:spcBef>
                <a:spcPct val="30000"/>
              </a:spcBef>
              <a:spcAft>
                <a:spcPct val="0"/>
              </a:spcAft>
              <a:defRPr kumimoji="1" sz="1300">
                <a:solidFill>
                  <a:schemeClr val="tx1"/>
                </a:solidFill>
                <a:latin typeface="Times New Roman" panose="02020603050405020304" pitchFamily="18" charset="0"/>
                <a:ea typeface="ＭＳ Ｐ明朝" panose="02020600040205080304" pitchFamily="18" charset="-128"/>
              </a:defRPr>
            </a:lvl7pPr>
            <a:lvl8pPr marL="3443030" indent="-229535" eaLnBrk="0" fontAlgn="base" hangingPunct="0">
              <a:spcBef>
                <a:spcPct val="30000"/>
              </a:spcBef>
              <a:spcAft>
                <a:spcPct val="0"/>
              </a:spcAft>
              <a:defRPr kumimoji="1" sz="1300">
                <a:solidFill>
                  <a:schemeClr val="tx1"/>
                </a:solidFill>
                <a:latin typeface="Times New Roman" panose="02020603050405020304" pitchFamily="18" charset="0"/>
                <a:ea typeface="ＭＳ Ｐ明朝" panose="02020600040205080304" pitchFamily="18" charset="-128"/>
              </a:defRPr>
            </a:lvl8pPr>
            <a:lvl9pPr marL="3902101" indent="-229535" eaLnBrk="0" fontAlgn="base" hangingPunct="0">
              <a:spcBef>
                <a:spcPct val="30000"/>
              </a:spcBef>
              <a:spcAft>
                <a:spcPct val="0"/>
              </a:spcAft>
              <a:defRPr kumimoji="1" sz="1300">
                <a:solidFill>
                  <a:schemeClr val="tx1"/>
                </a:solidFill>
                <a:latin typeface="Times New Roman" panose="02020603050405020304" pitchFamily="18" charset="0"/>
                <a:ea typeface="ＭＳ Ｐ明朝" panose="02020600040205080304" pitchFamily="18" charset="-128"/>
              </a:defRPr>
            </a:lvl9pPr>
          </a:lstStyle>
          <a:p>
            <a:pPr algn="r" eaLnBrk="1" hangingPunct="1">
              <a:spcBef>
                <a:spcPct val="0"/>
              </a:spcBef>
            </a:pPr>
            <a:fld id="{87341238-9242-4954-9672-05B9132C6AA9}" type="slidenum">
              <a:rPr lang="en-US" altLang="ja-JP">
                <a:ea typeface="ＭＳ Ｐゴシック" panose="020B0600070205080204" pitchFamily="50" charset="-128"/>
              </a:rPr>
              <a:pPr algn="r" eaLnBrk="1" hangingPunct="1">
                <a:spcBef>
                  <a:spcPct val="0"/>
                </a:spcBef>
              </a:pPr>
              <a:t>11</a:t>
            </a:fld>
            <a:endParaRPr lang="en-US" altLang="ja-JP" dirty="0">
              <a:ea typeface="ＭＳ Ｐゴシック" panose="020B0600070205080204" pitchFamily="50" charset="-128"/>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mn-ea"/>
              </a:rPr>
              <a:t>色の区別がつきにくい具体的例を挙げてみました。</a:t>
            </a:r>
            <a:endParaRPr lang="en-US" altLang="ja-JP" dirty="0">
              <a:latin typeface="+mn-ea"/>
            </a:endParaRPr>
          </a:p>
          <a:p>
            <a:pPr eaLnBrk="1" hangingPunct="1"/>
            <a:r>
              <a:rPr lang="ja-JP" altLang="en-US" dirty="0">
                <a:latin typeface="+mn-ea"/>
              </a:rPr>
              <a:t>ただし　色覚異常にも程度の差があり、また急いでいる時、照明の不具合、対象が小さい時、光源色の時などに色の誤認が起きやすいといわれています。</a:t>
            </a:r>
            <a:endParaRPr lang="en-US" altLang="ja-JP" dirty="0">
              <a:latin typeface="+mn-ea"/>
            </a:endParaRPr>
          </a:p>
          <a:p>
            <a:pPr eaLnBrk="1" hangingPunct="1"/>
            <a:r>
              <a:rPr lang="ja-JP" altLang="en-US" dirty="0">
                <a:latin typeface="+mn-ea"/>
              </a:rPr>
              <a:t>すべての方に当てはまるものではありません。</a:t>
            </a:r>
            <a:endParaRPr lang="en-US" altLang="ja-JP" dirty="0">
              <a:latin typeface="+mn-ea"/>
            </a:endParaRPr>
          </a:p>
          <a:p>
            <a:pPr eaLnBrk="1" hangingPunct="1"/>
            <a:r>
              <a:rPr lang="ja-JP" altLang="en-US" dirty="0">
                <a:latin typeface="+mn-ea"/>
              </a:rPr>
              <a:t>ほとんど　色の誤認をしない方もいます。</a:t>
            </a:r>
            <a:endParaRPr lang="en-US" altLang="ja-JP" dirty="0">
              <a:latin typeface="+mn-ea"/>
            </a:endParaRPr>
          </a:p>
          <a:p>
            <a:pPr eaLnBrk="1" hangingPunct="1"/>
            <a:r>
              <a:rPr lang="ja-JP" altLang="en-US" dirty="0">
                <a:latin typeface="+mn-ea"/>
              </a:rPr>
              <a:t>反対に　色誤認しやすい方もいます。</a:t>
            </a:r>
            <a:endParaRPr lang="ja-JP" altLang="ja-JP" dirty="0">
              <a:latin typeface="+mn-ea"/>
            </a:endParaRPr>
          </a:p>
        </p:txBody>
      </p:sp>
    </p:spTree>
    <p:extLst>
      <p:ext uri="{BB962C8B-B14F-4D97-AF65-F5344CB8AC3E}">
        <p14:creationId xmlns:p14="http://schemas.microsoft.com/office/powerpoint/2010/main" val="3209952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日本眼科医会では、色覚について苦労した経験や困った経験を全国調査しました。</a:t>
            </a:r>
            <a:endParaRPr lang="en-US" altLang="ja-JP" dirty="0">
              <a:latin typeface="+mn-ea"/>
            </a:endParaRPr>
          </a:p>
          <a:p>
            <a:r>
              <a:rPr lang="ja-JP" altLang="en-US" dirty="0">
                <a:latin typeface="+mn-ea"/>
              </a:rPr>
              <a:t>（平成</a:t>
            </a:r>
            <a:r>
              <a:rPr lang="en-US" altLang="ja-JP" dirty="0">
                <a:latin typeface="+mn-ea"/>
              </a:rPr>
              <a:t>22</a:t>
            </a:r>
            <a:r>
              <a:rPr lang="ja-JP" altLang="en-US" dirty="0">
                <a:latin typeface="+mn-ea"/>
              </a:rPr>
              <a:t>　</a:t>
            </a:r>
            <a:r>
              <a:rPr lang="en-US" altLang="ja-JP" dirty="0">
                <a:latin typeface="+mn-ea"/>
              </a:rPr>
              <a:t>23</a:t>
            </a:r>
            <a:r>
              <a:rPr lang="ja-JP" altLang="en-US" dirty="0">
                <a:latin typeface="+mn-ea"/>
              </a:rPr>
              <a:t>年　日本眼科医会調査）</a:t>
            </a:r>
            <a:endParaRPr lang="en-US" altLang="ja-JP" dirty="0">
              <a:latin typeface="+mn-ea"/>
            </a:endParaRPr>
          </a:p>
          <a:p>
            <a:r>
              <a:rPr lang="ja-JP" altLang="en-US" dirty="0">
                <a:latin typeface="+mn-ea"/>
              </a:rPr>
              <a:t>その一部を紹介します。</a:t>
            </a:r>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12</a:t>
            </a:fld>
            <a:endParaRPr kumimoji="1" lang="ja-JP" altLang="en-US"/>
          </a:p>
        </p:txBody>
      </p:sp>
    </p:spTree>
    <p:extLst>
      <p:ext uri="{BB962C8B-B14F-4D97-AF65-F5344CB8AC3E}">
        <p14:creationId xmlns:p14="http://schemas.microsoft.com/office/powerpoint/2010/main" val="615905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スライド イメージ プレースホルダー 1"/>
          <p:cNvSpPr>
            <a:spLocks noGrp="1" noRot="1" noChangeAspect="1" noTextEdit="1"/>
          </p:cNvSpPr>
          <p:nvPr>
            <p:ph type="sldImg"/>
          </p:nvPr>
        </p:nvSpPr>
        <p:spPr>
          <a:ln/>
        </p:spPr>
      </p:sp>
      <p:sp>
        <p:nvSpPr>
          <p:cNvPr id="116739" name="ノート プレースホルダー 2"/>
          <p:cNvSpPr>
            <a:spLocks noGrp="1"/>
          </p:cNvSpPr>
          <p:nvPr>
            <p:ph type="body" idx="1"/>
          </p:nvPr>
        </p:nvSpPr>
        <p:spPr>
          <a:noFill/>
        </p:spPr>
        <p:txBody>
          <a:bodyPr/>
          <a:lstStyle/>
          <a:p>
            <a:pPr eaLnBrk="1" hangingPunct="1"/>
            <a:r>
              <a:rPr lang="ja-JP" altLang="en-US" dirty="0">
                <a:latin typeface="+mn-ea"/>
              </a:rPr>
              <a:t>未就学児や小学校低学年では、強度の異常があっても自分の感覚が他と異なることには気づかず、感じたままを表現し、その結果、先生から理不尽な扱いを受けやすい。</a:t>
            </a:r>
            <a:endParaRPr lang="en-US" altLang="ja-JP" dirty="0">
              <a:latin typeface="+mn-ea"/>
            </a:endParaRPr>
          </a:p>
          <a:p>
            <a:pPr eaLnBrk="1" hangingPunct="1"/>
            <a:r>
              <a:rPr lang="ja-JP" altLang="en-US" dirty="0">
                <a:latin typeface="+mn-ea"/>
              </a:rPr>
              <a:t>学年が進むにつれ周りと比較するようになり、自分でも「何か変だな？」と感じたり、級友にからかわれたりしながら個々に対応できるようになってきます。</a:t>
            </a:r>
            <a:endParaRPr lang="en-US" altLang="ja-JP" dirty="0">
              <a:latin typeface="+mn-ea"/>
            </a:endParaRPr>
          </a:p>
          <a:p>
            <a:pPr eaLnBrk="1" hangingPunct="1"/>
            <a:r>
              <a:rPr lang="ja-JP" altLang="en-US" dirty="0">
                <a:latin typeface="+mn-ea"/>
              </a:rPr>
              <a:t>教職員にあっては、色覚に関する正しい知識を身につけることが強く求められています。</a:t>
            </a:r>
          </a:p>
        </p:txBody>
      </p:sp>
      <p:sp>
        <p:nvSpPr>
          <p:cNvPr id="116740" name="スライド番号プレースホルダー 3"/>
          <p:cNvSpPr>
            <a:spLocks noGrp="1"/>
          </p:cNvSpPr>
          <p:nvPr>
            <p:ph type="sldNum" sz="quarter" idx="5"/>
          </p:nvPr>
        </p:nvSpPr>
        <p:spPr>
          <a:noFill/>
        </p:spPr>
        <p:txBody>
          <a:bodyPr/>
          <a:lstStyle>
            <a:lvl1pPr eaLnBrk="0" hangingPunct="0">
              <a:spcBef>
                <a:spcPct val="30000"/>
              </a:spcBef>
              <a:defRPr kumimoji="1" sz="1300">
                <a:solidFill>
                  <a:schemeClr val="tx1"/>
                </a:solidFill>
                <a:latin typeface="Arial" charset="0"/>
                <a:ea typeface="ＭＳ Ｐ明朝" charset="-128"/>
              </a:defRPr>
            </a:lvl1pPr>
            <a:lvl2pPr marL="769776" indent="-296067" eaLnBrk="0" hangingPunct="0">
              <a:spcBef>
                <a:spcPct val="30000"/>
              </a:spcBef>
              <a:defRPr kumimoji="1" sz="1300">
                <a:solidFill>
                  <a:schemeClr val="tx1"/>
                </a:solidFill>
                <a:latin typeface="Arial" charset="0"/>
                <a:ea typeface="ＭＳ Ｐ明朝" charset="-128"/>
              </a:defRPr>
            </a:lvl2pPr>
            <a:lvl3pPr marL="1184271" indent="-236853" eaLnBrk="0" hangingPunct="0">
              <a:spcBef>
                <a:spcPct val="30000"/>
              </a:spcBef>
              <a:defRPr kumimoji="1" sz="1300">
                <a:solidFill>
                  <a:schemeClr val="tx1"/>
                </a:solidFill>
                <a:latin typeface="Arial" charset="0"/>
                <a:ea typeface="ＭＳ Ｐ明朝" charset="-128"/>
              </a:defRPr>
            </a:lvl3pPr>
            <a:lvl4pPr marL="1657980" indent="-236853" eaLnBrk="0" hangingPunct="0">
              <a:spcBef>
                <a:spcPct val="30000"/>
              </a:spcBef>
              <a:defRPr kumimoji="1" sz="1300">
                <a:solidFill>
                  <a:schemeClr val="tx1"/>
                </a:solidFill>
                <a:latin typeface="Arial" charset="0"/>
                <a:ea typeface="ＭＳ Ｐ明朝" charset="-128"/>
              </a:defRPr>
            </a:lvl4pPr>
            <a:lvl5pPr marL="2131687" indent="-236853" eaLnBrk="0" hangingPunct="0">
              <a:spcBef>
                <a:spcPct val="30000"/>
              </a:spcBef>
              <a:defRPr kumimoji="1" sz="1300">
                <a:solidFill>
                  <a:schemeClr val="tx1"/>
                </a:solidFill>
                <a:latin typeface="Arial" charset="0"/>
                <a:ea typeface="ＭＳ Ｐ明朝" charset="-128"/>
              </a:defRPr>
            </a:lvl5pPr>
            <a:lvl6pPr marL="2605396" indent="-236853" eaLnBrk="0" fontAlgn="base" hangingPunct="0">
              <a:spcBef>
                <a:spcPct val="30000"/>
              </a:spcBef>
              <a:spcAft>
                <a:spcPct val="0"/>
              </a:spcAft>
              <a:defRPr kumimoji="1" sz="1300">
                <a:solidFill>
                  <a:schemeClr val="tx1"/>
                </a:solidFill>
                <a:latin typeface="Arial" charset="0"/>
                <a:ea typeface="ＭＳ Ｐ明朝" charset="-128"/>
              </a:defRPr>
            </a:lvl6pPr>
            <a:lvl7pPr marL="3079105" indent="-236853" eaLnBrk="0" fontAlgn="base" hangingPunct="0">
              <a:spcBef>
                <a:spcPct val="30000"/>
              </a:spcBef>
              <a:spcAft>
                <a:spcPct val="0"/>
              </a:spcAft>
              <a:defRPr kumimoji="1" sz="1300">
                <a:solidFill>
                  <a:schemeClr val="tx1"/>
                </a:solidFill>
                <a:latin typeface="Arial" charset="0"/>
                <a:ea typeface="ＭＳ Ｐ明朝" charset="-128"/>
              </a:defRPr>
            </a:lvl7pPr>
            <a:lvl8pPr marL="3552812" indent="-236853" eaLnBrk="0" fontAlgn="base" hangingPunct="0">
              <a:spcBef>
                <a:spcPct val="30000"/>
              </a:spcBef>
              <a:spcAft>
                <a:spcPct val="0"/>
              </a:spcAft>
              <a:defRPr kumimoji="1" sz="1300">
                <a:solidFill>
                  <a:schemeClr val="tx1"/>
                </a:solidFill>
                <a:latin typeface="Arial" charset="0"/>
                <a:ea typeface="ＭＳ Ｐ明朝" charset="-128"/>
              </a:defRPr>
            </a:lvl8pPr>
            <a:lvl9pPr marL="4026520" indent="-236853" eaLnBrk="0" fontAlgn="base" hangingPunct="0">
              <a:spcBef>
                <a:spcPct val="30000"/>
              </a:spcBef>
              <a:spcAft>
                <a:spcPct val="0"/>
              </a:spcAft>
              <a:defRPr kumimoji="1" sz="1300">
                <a:solidFill>
                  <a:schemeClr val="tx1"/>
                </a:solidFill>
                <a:latin typeface="Arial" charset="0"/>
                <a:ea typeface="ＭＳ Ｐ明朝" charset="-128"/>
              </a:defRPr>
            </a:lvl9pPr>
          </a:lstStyle>
          <a:p>
            <a:pPr eaLnBrk="1" hangingPunct="1">
              <a:spcBef>
                <a:spcPct val="0"/>
              </a:spcBef>
            </a:pPr>
            <a:fld id="{A93D340B-754D-43F3-BD58-B34FEE5C04BE}" type="slidenum">
              <a:rPr lang="ja-JP" altLang="en-US" smtClean="0">
                <a:ea typeface="ＭＳ Ｐゴシック" charset="-128"/>
              </a:rPr>
              <a:pPr eaLnBrk="1" hangingPunct="1">
                <a:spcBef>
                  <a:spcPct val="0"/>
                </a:spcBef>
              </a:pPr>
              <a:t>13</a:t>
            </a:fld>
            <a:endParaRPr lang="ja-JP" altLang="en-US">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スライド イメージ プレースホルダー 1"/>
          <p:cNvSpPr>
            <a:spLocks noGrp="1" noRot="1" noChangeAspect="1" noTextEdit="1"/>
          </p:cNvSpPr>
          <p:nvPr>
            <p:ph type="sldImg"/>
          </p:nvPr>
        </p:nvSpPr>
        <p:spPr>
          <a:ln/>
        </p:spPr>
      </p:sp>
      <p:sp>
        <p:nvSpPr>
          <p:cNvPr id="118787" name="ノート プレースホルダー 2"/>
          <p:cNvSpPr>
            <a:spLocks noGrp="1"/>
          </p:cNvSpPr>
          <p:nvPr>
            <p:ph type="body" idx="1"/>
          </p:nvPr>
        </p:nvSpPr>
        <p:spPr>
          <a:noFill/>
        </p:spPr>
        <p:txBody>
          <a:bodyPr/>
          <a:lstStyle/>
          <a:p>
            <a:pPr eaLnBrk="1" hangingPunct="1"/>
            <a:r>
              <a:rPr lang="ja-JP" altLang="en-US" dirty="0">
                <a:latin typeface="+mn-ea"/>
              </a:rPr>
              <a:t>また進路就職の面で　学校での色覚検査を受けていない生徒等に　様々なトラブルや問題が生じてきております。</a:t>
            </a:r>
            <a:endParaRPr lang="en-US" altLang="ja-JP" dirty="0">
              <a:latin typeface="+mn-ea"/>
            </a:endParaRPr>
          </a:p>
          <a:p>
            <a:pPr eaLnBrk="1" hangingPunct="1"/>
            <a:r>
              <a:rPr lang="ja-JP" altLang="en-US" dirty="0">
                <a:latin typeface="+mn-ea"/>
              </a:rPr>
              <a:t>あらかじめ　学校での色覚検査で　自分の色覚の特性を知っていたら避けられたトラブルが多いです。</a:t>
            </a:r>
            <a:endParaRPr lang="en-US" altLang="ja-JP" dirty="0">
              <a:latin typeface="+mn-ea"/>
            </a:endParaRPr>
          </a:p>
          <a:p>
            <a:pPr eaLnBrk="1" hangingPunct="1"/>
            <a:r>
              <a:rPr lang="ja-JP" altLang="en-US" dirty="0">
                <a:latin typeface="+mn-ea"/>
              </a:rPr>
              <a:t>進路指導の先生方には特にご配慮いただきたいことです。</a:t>
            </a:r>
          </a:p>
        </p:txBody>
      </p:sp>
      <p:sp>
        <p:nvSpPr>
          <p:cNvPr id="118788" name="スライド番号プレースホルダー 3"/>
          <p:cNvSpPr>
            <a:spLocks noGrp="1"/>
          </p:cNvSpPr>
          <p:nvPr>
            <p:ph type="sldNum" sz="quarter" idx="5"/>
          </p:nvPr>
        </p:nvSpPr>
        <p:spPr>
          <a:noFill/>
        </p:spPr>
        <p:txBody>
          <a:bodyPr/>
          <a:lstStyle>
            <a:lvl1pPr eaLnBrk="0" hangingPunct="0">
              <a:spcBef>
                <a:spcPct val="30000"/>
              </a:spcBef>
              <a:defRPr kumimoji="1" sz="1300">
                <a:solidFill>
                  <a:schemeClr val="tx1"/>
                </a:solidFill>
                <a:latin typeface="Arial" charset="0"/>
                <a:ea typeface="ＭＳ Ｐ明朝" charset="-128"/>
              </a:defRPr>
            </a:lvl1pPr>
            <a:lvl2pPr marL="769776" indent="-296067" eaLnBrk="0" hangingPunct="0">
              <a:spcBef>
                <a:spcPct val="30000"/>
              </a:spcBef>
              <a:defRPr kumimoji="1" sz="1300">
                <a:solidFill>
                  <a:schemeClr val="tx1"/>
                </a:solidFill>
                <a:latin typeface="Arial" charset="0"/>
                <a:ea typeface="ＭＳ Ｐ明朝" charset="-128"/>
              </a:defRPr>
            </a:lvl2pPr>
            <a:lvl3pPr marL="1184271" indent="-236853" eaLnBrk="0" hangingPunct="0">
              <a:spcBef>
                <a:spcPct val="30000"/>
              </a:spcBef>
              <a:defRPr kumimoji="1" sz="1300">
                <a:solidFill>
                  <a:schemeClr val="tx1"/>
                </a:solidFill>
                <a:latin typeface="Arial" charset="0"/>
                <a:ea typeface="ＭＳ Ｐ明朝" charset="-128"/>
              </a:defRPr>
            </a:lvl3pPr>
            <a:lvl4pPr marL="1657980" indent="-236853" eaLnBrk="0" hangingPunct="0">
              <a:spcBef>
                <a:spcPct val="30000"/>
              </a:spcBef>
              <a:defRPr kumimoji="1" sz="1300">
                <a:solidFill>
                  <a:schemeClr val="tx1"/>
                </a:solidFill>
                <a:latin typeface="Arial" charset="0"/>
                <a:ea typeface="ＭＳ Ｐ明朝" charset="-128"/>
              </a:defRPr>
            </a:lvl4pPr>
            <a:lvl5pPr marL="2131687" indent="-236853" eaLnBrk="0" hangingPunct="0">
              <a:spcBef>
                <a:spcPct val="30000"/>
              </a:spcBef>
              <a:defRPr kumimoji="1" sz="1300">
                <a:solidFill>
                  <a:schemeClr val="tx1"/>
                </a:solidFill>
                <a:latin typeface="Arial" charset="0"/>
                <a:ea typeface="ＭＳ Ｐ明朝" charset="-128"/>
              </a:defRPr>
            </a:lvl5pPr>
            <a:lvl6pPr marL="2605396" indent="-236853" eaLnBrk="0" fontAlgn="base" hangingPunct="0">
              <a:spcBef>
                <a:spcPct val="30000"/>
              </a:spcBef>
              <a:spcAft>
                <a:spcPct val="0"/>
              </a:spcAft>
              <a:defRPr kumimoji="1" sz="1300">
                <a:solidFill>
                  <a:schemeClr val="tx1"/>
                </a:solidFill>
                <a:latin typeface="Arial" charset="0"/>
                <a:ea typeface="ＭＳ Ｐ明朝" charset="-128"/>
              </a:defRPr>
            </a:lvl6pPr>
            <a:lvl7pPr marL="3079105" indent="-236853" eaLnBrk="0" fontAlgn="base" hangingPunct="0">
              <a:spcBef>
                <a:spcPct val="30000"/>
              </a:spcBef>
              <a:spcAft>
                <a:spcPct val="0"/>
              </a:spcAft>
              <a:defRPr kumimoji="1" sz="1300">
                <a:solidFill>
                  <a:schemeClr val="tx1"/>
                </a:solidFill>
                <a:latin typeface="Arial" charset="0"/>
                <a:ea typeface="ＭＳ Ｐ明朝" charset="-128"/>
              </a:defRPr>
            </a:lvl7pPr>
            <a:lvl8pPr marL="3552812" indent="-236853" eaLnBrk="0" fontAlgn="base" hangingPunct="0">
              <a:spcBef>
                <a:spcPct val="30000"/>
              </a:spcBef>
              <a:spcAft>
                <a:spcPct val="0"/>
              </a:spcAft>
              <a:defRPr kumimoji="1" sz="1300">
                <a:solidFill>
                  <a:schemeClr val="tx1"/>
                </a:solidFill>
                <a:latin typeface="Arial" charset="0"/>
                <a:ea typeface="ＭＳ Ｐ明朝" charset="-128"/>
              </a:defRPr>
            </a:lvl8pPr>
            <a:lvl9pPr marL="4026520" indent="-236853" eaLnBrk="0" fontAlgn="base" hangingPunct="0">
              <a:spcBef>
                <a:spcPct val="30000"/>
              </a:spcBef>
              <a:spcAft>
                <a:spcPct val="0"/>
              </a:spcAft>
              <a:defRPr kumimoji="1" sz="1300">
                <a:solidFill>
                  <a:schemeClr val="tx1"/>
                </a:solidFill>
                <a:latin typeface="Arial" charset="0"/>
                <a:ea typeface="ＭＳ Ｐ明朝" charset="-128"/>
              </a:defRPr>
            </a:lvl9pPr>
          </a:lstStyle>
          <a:p>
            <a:pPr eaLnBrk="1" hangingPunct="1">
              <a:spcBef>
                <a:spcPct val="0"/>
              </a:spcBef>
            </a:pPr>
            <a:fld id="{297CB58E-E467-4BA8-8B04-1712E41853EE}" type="slidenum">
              <a:rPr lang="ja-JP" altLang="en-US" smtClean="0">
                <a:ea typeface="ＭＳ Ｐゴシック" charset="-128"/>
              </a:rPr>
              <a:pPr eaLnBrk="1" hangingPunct="1">
                <a:spcBef>
                  <a:spcPct val="0"/>
                </a:spcBef>
              </a:pPr>
              <a:t>14</a:t>
            </a:fld>
            <a:endParaRPr lang="ja-JP" altLang="en-US">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416">
              <a:defRPr/>
            </a:pPr>
            <a:r>
              <a:rPr lang="ja-JP" altLang="en-US" dirty="0">
                <a:solidFill>
                  <a:schemeClr val="tx1"/>
                </a:solidFill>
                <a:latin typeface="+mn-ea"/>
                <a:ea typeface="+mn-ea"/>
              </a:rPr>
              <a:t>色覚異常への対応の基本的姿勢</a:t>
            </a:r>
          </a:p>
          <a:p>
            <a:pPr algn="l">
              <a:defRPr/>
            </a:pPr>
            <a:r>
              <a:rPr lang="ja-JP" altLang="en-US" dirty="0">
                <a:solidFill>
                  <a:schemeClr val="tx1"/>
                </a:solidFill>
                <a:latin typeface="+mn-ea"/>
                <a:ea typeface="+mn-ea"/>
              </a:rPr>
              <a:t>色覚異常の児童生徒等が学校生活や社会生活をたくましく送れるよう、理解・支援が大切です。</a:t>
            </a:r>
            <a:endParaRPr lang="en-US" altLang="ja-JP" dirty="0">
              <a:solidFill>
                <a:schemeClr val="tx1"/>
              </a:solidFill>
              <a:latin typeface="+mn-ea"/>
              <a:ea typeface="+mn-ea"/>
            </a:endParaRPr>
          </a:p>
          <a:p>
            <a:pPr algn="l">
              <a:defRPr/>
            </a:pPr>
            <a:r>
              <a:rPr lang="ja-JP" altLang="en-US" dirty="0">
                <a:solidFill>
                  <a:schemeClr val="tx1"/>
                </a:solidFill>
                <a:latin typeface="+mn-ea"/>
                <a:ea typeface="+mn-ea"/>
              </a:rPr>
              <a:t>決して悲しい思いをしたり、不利益を受けないように周囲がサポートしましょう。</a:t>
            </a:r>
            <a:endParaRPr lang="en-US" altLang="ja-JP" dirty="0">
              <a:solidFill>
                <a:schemeClr val="tx1"/>
              </a:solidFill>
              <a:latin typeface="+mn-ea"/>
              <a:ea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15</a:t>
            </a:fld>
            <a:endParaRPr kumimoji="1" lang="ja-JP" altLang="en-US"/>
          </a:p>
        </p:txBody>
      </p:sp>
    </p:spTree>
    <p:extLst>
      <p:ext uri="{BB962C8B-B14F-4D97-AF65-F5344CB8AC3E}">
        <p14:creationId xmlns:p14="http://schemas.microsoft.com/office/powerpoint/2010/main" val="3263261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64C1DA-0C03-4494-97DB-49E278DD59CD}" type="slidenum">
              <a:rPr lang="en-US" altLang="ja-JP"/>
              <a:pPr/>
              <a:t>16</a:t>
            </a:fld>
            <a:endParaRPr lang="en-US" altLang="ja-JP" dirty="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ja-JP" altLang="en-US" dirty="0">
                <a:solidFill>
                  <a:schemeClr val="tx1"/>
                </a:solidFill>
                <a:latin typeface="+mn-ea"/>
                <a:ea typeface="+mn-ea"/>
              </a:rPr>
              <a:t>昨今、一般社会における色のバリアフリーが少しづつ認識されるようになってきました。しかし平成</a:t>
            </a:r>
            <a:r>
              <a:rPr lang="en-US" altLang="ja-JP" dirty="0">
                <a:solidFill>
                  <a:schemeClr val="tx1"/>
                </a:solidFill>
                <a:latin typeface="+mn-ea"/>
                <a:ea typeface="+mn-ea"/>
              </a:rPr>
              <a:t>15</a:t>
            </a:r>
            <a:r>
              <a:rPr lang="ja-JP" altLang="en-US" dirty="0">
                <a:solidFill>
                  <a:schemeClr val="tx1"/>
                </a:solidFill>
                <a:latin typeface="+mn-ea"/>
                <a:ea typeface="+mn-ea"/>
              </a:rPr>
              <a:t>年度より色覚検査が実施されなくなった学校現場にあっては、学校関係者の色覚に対する関心が薄れ、そのため学校における色のバリアフリーは一向に進んでいません。教育の現場である学校にもたくさんの色のバリアが存在します。色覚について正しい知識を持っていただき　学校における色のバリアフリーに心がけ、色覚異常のこどもたちに適切な配慮と指導をしていただければと思います。もちろん　任意検査ではありますが、希望者には学校で色覚検査を実施していただきたいものです。</a:t>
            </a:r>
            <a:endParaRPr lang="en-US" altLang="ja-JP" dirty="0">
              <a:solidFill>
                <a:schemeClr val="tx1"/>
              </a:solidFill>
              <a:latin typeface="+mn-ea"/>
              <a:ea typeface="+mn-ea"/>
            </a:endParaRPr>
          </a:p>
          <a:p>
            <a:endParaRPr lang="en-US" altLang="ja-JP" dirty="0">
              <a:solidFill>
                <a:schemeClr val="tx1"/>
              </a:solidFill>
              <a:latin typeface="+mn-ea"/>
              <a:ea typeface="+mn-ea"/>
            </a:endParaRPr>
          </a:p>
          <a:p>
            <a:r>
              <a:rPr lang="ja-JP" altLang="en-US" dirty="0">
                <a:solidFill>
                  <a:schemeClr val="tx1"/>
                </a:solidFill>
                <a:latin typeface="+mn-ea"/>
                <a:ea typeface="+mn-ea"/>
              </a:rPr>
              <a:t>例えば　イラストのように　緑はいくつありますか？と問われても　回答に困ることがあります。</a:t>
            </a:r>
          </a:p>
          <a:p>
            <a:endParaRPr lang="ja-JP" altLang="en-US" dirty="0">
              <a:solidFill>
                <a:schemeClr val="tx1"/>
              </a:solidFill>
              <a:latin typeface="+mn-ea"/>
              <a:ea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bg1"/>
                </a:solidFill>
                <a:latin typeface="Arial" charset="0"/>
                <a:ea typeface="ＭＳ Ｐゴシック" pitchFamily="50" charset="-128"/>
              </a:defRPr>
            </a:lvl1pPr>
            <a:lvl2pPr marL="775328" indent="-298203">
              <a:defRPr b="1">
                <a:solidFill>
                  <a:schemeClr val="bg1"/>
                </a:solidFill>
                <a:latin typeface="Arial" charset="0"/>
                <a:ea typeface="ＭＳ Ｐゴシック" pitchFamily="50" charset="-128"/>
              </a:defRPr>
            </a:lvl2pPr>
            <a:lvl3pPr marL="1192812" indent="-238562">
              <a:defRPr b="1">
                <a:solidFill>
                  <a:schemeClr val="bg1"/>
                </a:solidFill>
                <a:latin typeface="Arial" charset="0"/>
                <a:ea typeface="ＭＳ Ｐゴシック" pitchFamily="50" charset="-128"/>
              </a:defRPr>
            </a:lvl3pPr>
            <a:lvl4pPr marL="1669936" indent="-238562">
              <a:defRPr b="1">
                <a:solidFill>
                  <a:schemeClr val="bg1"/>
                </a:solidFill>
                <a:latin typeface="Arial" charset="0"/>
                <a:ea typeface="ＭＳ Ｐゴシック" pitchFamily="50" charset="-128"/>
              </a:defRPr>
            </a:lvl4pPr>
            <a:lvl5pPr marL="2147062" indent="-238562">
              <a:defRPr b="1">
                <a:solidFill>
                  <a:schemeClr val="bg1"/>
                </a:solidFill>
                <a:latin typeface="Arial" charset="0"/>
                <a:ea typeface="ＭＳ Ｐゴシック" pitchFamily="50" charset="-128"/>
              </a:defRPr>
            </a:lvl5pPr>
            <a:lvl6pPr marL="2624187" indent="-238562" eaLnBrk="0" fontAlgn="base" hangingPunct="0">
              <a:spcBef>
                <a:spcPct val="50000"/>
              </a:spcBef>
              <a:spcAft>
                <a:spcPct val="0"/>
              </a:spcAft>
              <a:defRPr b="1">
                <a:solidFill>
                  <a:schemeClr val="bg1"/>
                </a:solidFill>
                <a:latin typeface="Arial" charset="0"/>
                <a:ea typeface="ＭＳ Ｐゴシック" pitchFamily="50" charset="-128"/>
              </a:defRPr>
            </a:lvl6pPr>
            <a:lvl7pPr marL="3101312" indent="-238562" eaLnBrk="0" fontAlgn="base" hangingPunct="0">
              <a:spcBef>
                <a:spcPct val="50000"/>
              </a:spcBef>
              <a:spcAft>
                <a:spcPct val="0"/>
              </a:spcAft>
              <a:defRPr b="1">
                <a:solidFill>
                  <a:schemeClr val="bg1"/>
                </a:solidFill>
                <a:latin typeface="Arial" charset="0"/>
                <a:ea typeface="ＭＳ Ｐゴシック" pitchFamily="50" charset="-128"/>
              </a:defRPr>
            </a:lvl7pPr>
            <a:lvl8pPr marL="3578436" indent="-238562" eaLnBrk="0" fontAlgn="base" hangingPunct="0">
              <a:spcBef>
                <a:spcPct val="50000"/>
              </a:spcBef>
              <a:spcAft>
                <a:spcPct val="0"/>
              </a:spcAft>
              <a:defRPr b="1">
                <a:solidFill>
                  <a:schemeClr val="bg1"/>
                </a:solidFill>
                <a:latin typeface="Arial" charset="0"/>
                <a:ea typeface="ＭＳ Ｐゴシック" pitchFamily="50" charset="-128"/>
              </a:defRPr>
            </a:lvl8pPr>
            <a:lvl9pPr marL="4055561" indent="-238562" eaLnBrk="0" fontAlgn="base" hangingPunct="0">
              <a:spcBef>
                <a:spcPct val="50000"/>
              </a:spcBef>
              <a:spcAft>
                <a:spcPct val="0"/>
              </a:spcAft>
              <a:defRPr b="1">
                <a:solidFill>
                  <a:schemeClr val="bg1"/>
                </a:solidFill>
                <a:latin typeface="Arial" charset="0"/>
                <a:ea typeface="ＭＳ Ｐゴシック" pitchFamily="50" charset="-128"/>
              </a:defRPr>
            </a:lvl9pPr>
          </a:lstStyle>
          <a:p>
            <a:fld id="{17C20A8D-2155-4886-BFD7-1B6DD9B0425B}" type="slidenum">
              <a:rPr lang="en-US" altLang="ja-JP" b="0" smtClean="0">
                <a:solidFill>
                  <a:schemeClr val="tx1"/>
                </a:solidFill>
              </a:rPr>
              <a:pPr/>
              <a:t>17</a:t>
            </a:fld>
            <a:endParaRPr lang="en-US" altLang="ja-JP" b="0">
              <a:solidFill>
                <a:schemeClr val="tx1"/>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solidFill>
                  <a:schemeClr val="tx1"/>
                </a:solidFill>
                <a:latin typeface="+mn-ea"/>
                <a:ea typeface="+mn-ea"/>
              </a:rPr>
              <a:t>このように形や大きさを変えるなど、色以外の情報を加えることが大切です。</a:t>
            </a:r>
            <a:endParaRPr lang="en-US" altLang="ja-JP" dirty="0">
              <a:solidFill>
                <a:schemeClr val="tx1"/>
              </a:solidFill>
              <a:latin typeface="+mn-ea"/>
              <a:ea typeface="+mn-ea"/>
            </a:endParaRPr>
          </a:p>
          <a:p>
            <a:r>
              <a:rPr lang="ja-JP" altLang="en-US" dirty="0">
                <a:solidFill>
                  <a:schemeClr val="tx1"/>
                </a:solidFill>
                <a:latin typeface="+mn-ea"/>
                <a:ea typeface="+mn-ea"/>
              </a:rPr>
              <a:t>特に色の誤認しやすい組み合わせに注意しましょう。</a:t>
            </a:r>
            <a:endParaRPr lang="en-US" altLang="ja-JP" dirty="0">
              <a:solidFill>
                <a:schemeClr val="tx1"/>
              </a:solidFill>
              <a:latin typeface="+mn-ea"/>
              <a:ea typeface="+mn-ea"/>
            </a:endParaRPr>
          </a:p>
          <a:p>
            <a:pPr eaLnBrk="1" hangingPunct="1"/>
            <a:endParaRPr lang="ja-JP" altLang="ja-JP"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kumimoji="1">
                <a:solidFill>
                  <a:schemeClr val="tx1"/>
                </a:solidFill>
                <a:latin typeface="Arial" pitchFamily="34" charset="0"/>
                <a:ea typeface="ＭＳ Ｐゴシック" pitchFamily="50" charset="-128"/>
              </a:defRPr>
            </a:lvl1pPr>
            <a:lvl2pPr marL="769776" indent="-296067" eaLnBrk="0" hangingPunct="0">
              <a:defRPr kumimoji="1">
                <a:solidFill>
                  <a:schemeClr val="tx1"/>
                </a:solidFill>
                <a:latin typeface="Arial" pitchFamily="34" charset="0"/>
                <a:ea typeface="ＭＳ Ｐゴシック" pitchFamily="50" charset="-128"/>
              </a:defRPr>
            </a:lvl2pPr>
            <a:lvl3pPr marL="1184271" indent="-236853" eaLnBrk="0" hangingPunct="0">
              <a:defRPr kumimoji="1">
                <a:solidFill>
                  <a:schemeClr val="tx1"/>
                </a:solidFill>
                <a:latin typeface="Arial" pitchFamily="34" charset="0"/>
                <a:ea typeface="ＭＳ Ｐゴシック" pitchFamily="50" charset="-128"/>
              </a:defRPr>
            </a:lvl3pPr>
            <a:lvl4pPr marL="1657980" indent="-236853" eaLnBrk="0" hangingPunct="0">
              <a:defRPr kumimoji="1">
                <a:solidFill>
                  <a:schemeClr val="tx1"/>
                </a:solidFill>
                <a:latin typeface="Arial" pitchFamily="34" charset="0"/>
                <a:ea typeface="ＭＳ Ｐゴシック" pitchFamily="50" charset="-128"/>
              </a:defRPr>
            </a:lvl4pPr>
            <a:lvl5pPr marL="2131687" indent="-236853" eaLnBrk="0" hangingPunct="0">
              <a:defRPr kumimoji="1">
                <a:solidFill>
                  <a:schemeClr val="tx1"/>
                </a:solidFill>
                <a:latin typeface="Arial" pitchFamily="34" charset="0"/>
                <a:ea typeface="ＭＳ Ｐゴシック" pitchFamily="50" charset="-128"/>
              </a:defRPr>
            </a:lvl5pPr>
            <a:lvl6pPr marL="2605396" indent="-236853"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79105" indent="-236853"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552812" indent="-236853"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4026520" indent="-236853"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80A92202-FA33-48BE-B7E6-063BC5C591E5}" type="slidenum">
              <a:rPr lang="en-US" altLang="ja-JP" smtClean="0">
                <a:solidFill>
                  <a:srgbClr val="000000"/>
                </a:solidFill>
              </a:rPr>
              <a:pPr eaLnBrk="1" hangingPunct="1"/>
              <a:t>18</a:t>
            </a:fld>
            <a:endParaRPr lang="en-US" altLang="ja-JP">
              <a:solidFill>
                <a:srgbClr val="000000"/>
              </a:solidFill>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717069" y="4875520"/>
            <a:ext cx="5679440" cy="4605576"/>
          </a:xfrm>
          <a:noFill/>
        </p:spPr>
        <p:txBody>
          <a:bodyPr/>
          <a:lstStyle/>
          <a:p>
            <a:r>
              <a:rPr lang="ja-JP" altLang="en-US" b="0" dirty="0">
                <a:solidFill>
                  <a:schemeClr val="tx1"/>
                </a:solidFill>
                <a:latin typeface="+mn-ea"/>
                <a:ea typeface="+mn-ea"/>
              </a:rPr>
              <a:t>周囲</a:t>
            </a:r>
            <a:r>
              <a:rPr lang="ja-JP" altLang="ja-JP" dirty="0">
                <a:solidFill>
                  <a:schemeClr val="tx1"/>
                </a:solidFill>
                <a:latin typeface="+mn-ea"/>
                <a:ea typeface="+mn-ea"/>
              </a:rPr>
              <a:t>の対処の仕方です。</a:t>
            </a:r>
          </a:p>
          <a:p>
            <a:r>
              <a:rPr lang="ja-JP" altLang="ja-JP" dirty="0">
                <a:solidFill>
                  <a:schemeClr val="tx1"/>
                </a:solidFill>
                <a:latin typeface="+mn-ea"/>
                <a:ea typeface="+mn-ea"/>
              </a:rPr>
              <a:t>児童</a:t>
            </a:r>
            <a:r>
              <a:rPr lang="ja-JP" altLang="en-US" dirty="0">
                <a:solidFill>
                  <a:schemeClr val="tx1"/>
                </a:solidFill>
                <a:latin typeface="+mn-ea"/>
                <a:ea typeface="+mn-ea"/>
              </a:rPr>
              <a:t>生徒等</a:t>
            </a:r>
            <a:r>
              <a:rPr lang="ja-JP" altLang="ja-JP" dirty="0">
                <a:solidFill>
                  <a:schemeClr val="tx1"/>
                </a:solidFill>
                <a:latin typeface="+mn-ea"/>
                <a:ea typeface="+mn-ea"/>
              </a:rPr>
              <a:t>に不要な精神的負担</a:t>
            </a:r>
            <a:r>
              <a:rPr lang="ja-JP" altLang="en-US" dirty="0">
                <a:solidFill>
                  <a:schemeClr val="tx1"/>
                </a:solidFill>
                <a:latin typeface="+mn-ea"/>
                <a:ea typeface="+mn-ea"/>
              </a:rPr>
              <a:t>や不安</a:t>
            </a:r>
            <a:r>
              <a:rPr lang="ja-JP" altLang="ja-JP" dirty="0">
                <a:solidFill>
                  <a:schemeClr val="tx1"/>
                </a:solidFill>
                <a:latin typeface="+mn-ea"/>
                <a:ea typeface="+mn-ea"/>
              </a:rPr>
              <a:t>を持たせないようにすることが大切です。</a:t>
            </a:r>
          </a:p>
          <a:p>
            <a:r>
              <a:rPr lang="ja-JP" altLang="ja-JP" dirty="0">
                <a:solidFill>
                  <a:schemeClr val="tx1"/>
                </a:solidFill>
                <a:latin typeface="+mn-ea"/>
                <a:ea typeface="+mn-ea"/>
              </a:rPr>
              <a:t>そのためにはまず色覚異常の子がいるはずという認識を持つことです。</a:t>
            </a:r>
          </a:p>
          <a:p>
            <a:r>
              <a:rPr lang="ja-JP" altLang="en-US" dirty="0">
                <a:solidFill>
                  <a:schemeClr val="tx1"/>
                </a:solidFill>
                <a:latin typeface="+mn-ea"/>
                <a:ea typeface="+mn-ea"/>
              </a:rPr>
              <a:t>誰</a:t>
            </a:r>
            <a:r>
              <a:rPr lang="ja-JP" altLang="ja-JP" dirty="0">
                <a:solidFill>
                  <a:schemeClr val="tx1"/>
                </a:solidFill>
                <a:latin typeface="+mn-ea"/>
                <a:ea typeface="+mn-ea"/>
              </a:rPr>
              <a:t>が色覚異常なのかわかって</a:t>
            </a:r>
            <a:r>
              <a:rPr lang="ja-JP" altLang="en-US" dirty="0">
                <a:solidFill>
                  <a:schemeClr val="tx1"/>
                </a:solidFill>
                <a:latin typeface="+mn-ea"/>
                <a:ea typeface="+mn-ea"/>
              </a:rPr>
              <a:t>いると、</a:t>
            </a:r>
            <a:r>
              <a:rPr lang="ja-JP" altLang="ja-JP" dirty="0">
                <a:solidFill>
                  <a:schemeClr val="tx1"/>
                </a:solidFill>
                <a:latin typeface="+mn-ea"/>
                <a:ea typeface="+mn-ea"/>
              </a:rPr>
              <a:t>色覚異常のために生じたことを</a:t>
            </a:r>
          </a:p>
          <a:p>
            <a:r>
              <a:rPr lang="ja-JP" altLang="ja-JP" dirty="0">
                <a:solidFill>
                  <a:schemeClr val="tx1"/>
                </a:solidFill>
                <a:latin typeface="+mn-ea"/>
                <a:ea typeface="+mn-ea"/>
              </a:rPr>
              <a:t>「ふざけている」「理解していない」などと</a:t>
            </a:r>
            <a:r>
              <a:rPr lang="ja-JP" altLang="en-US" dirty="0">
                <a:solidFill>
                  <a:schemeClr val="tx1"/>
                </a:solidFill>
                <a:latin typeface="+mn-ea"/>
                <a:ea typeface="+mn-ea"/>
              </a:rPr>
              <a:t>いうような</a:t>
            </a:r>
            <a:r>
              <a:rPr lang="ja-JP" altLang="ja-JP" dirty="0">
                <a:solidFill>
                  <a:schemeClr val="tx1"/>
                </a:solidFill>
                <a:latin typeface="+mn-ea"/>
                <a:ea typeface="+mn-ea"/>
              </a:rPr>
              <a:t>誤解</a:t>
            </a:r>
            <a:r>
              <a:rPr lang="ja-JP" altLang="en-US" dirty="0">
                <a:solidFill>
                  <a:schemeClr val="tx1"/>
                </a:solidFill>
                <a:latin typeface="+mn-ea"/>
                <a:ea typeface="+mn-ea"/>
              </a:rPr>
              <a:t>が回避できます。</a:t>
            </a:r>
            <a:endParaRPr lang="ja-JP" altLang="ja-JP" dirty="0">
              <a:solidFill>
                <a:schemeClr val="tx1"/>
              </a:solidFill>
              <a:latin typeface="+mn-ea"/>
              <a:ea typeface="+mn-ea"/>
            </a:endParaRPr>
          </a:p>
          <a:p>
            <a:r>
              <a:rPr lang="ja-JP" altLang="ja-JP" dirty="0">
                <a:solidFill>
                  <a:schemeClr val="tx1"/>
                </a:solidFill>
                <a:latin typeface="+mn-ea"/>
                <a:ea typeface="+mn-ea"/>
              </a:rPr>
              <a:t>そっと見守り、</a:t>
            </a:r>
            <a:r>
              <a:rPr lang="ja-JP" altLang="en-US" dirty="0">
                <a:solidFill>
                  <a:schemeClr val="tx1"/>
                </a:solidFill>
                <a:latin typeface="+mn-ea"/>
                <a:ea typeface="+mn-ea"/>
              </a:rPr>
              <a:t>サポートしましょう。</a:t>
            </a:r>
            <a:endParaRPr lang="ja-JP" altLang="ja-JP" dirty="0">
              <a:solidFill>
                <a:schemeClr val="tx1"/>
              </a:solidFill>
              <a:latin typeface="+mn-ea"/>
              <a:ea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kumimoji="1">
                <a:solidFill>
                  <a:schemeClr val="tx1"/>
                </a:solidFill>
                <a:latin typeface="Arial" pitchFamily="34" charset="0"/>
                <a:ea typeface="ＭＳ Ｐゴシック" pitchFamily="50" charset="-128"/>
              </a:defRPr>
            </a:lvl1pPr>
            <a:lvl2pPr marL="769776" indent="-296067" eaLnBrk="0" hangingPunct="0">
              <a:defRPr kumimoji="1">
                <a:solidFill>
                  <a:schemeClr val="tx1"/>
                </a:solidFill>
                <a:latin typeface="Arial" pitchFamily="34" charset="0"/>
                <a:ea typeface="ＭＳ Ｐゴシック" pitchFamily="50" charset="-128"/>
              </a:defRPr>
            </a:lvl2pPr>
            <a:lvl3pPr marL="1184271" indent="-236853" eaLnBrk="0" hangingPunct="0">
              <a:defRPr kumimoji="1">
                <a:solidFill>
                  <a:schemeClr val="tx1"/>
                </a:solidFill>
                <a:latin typeface="Arial" pitchFamily="34" charset="0"/>
                <a:ea typeface="ＭＳ Ｐゴシック" pitchFamily="50" charset="-128"/>
              </a:defRPr>
            </a:lvl3pPr>
            <a:lvl4pPr marL="1657980" indent="-236853" eaLnBrk="0" hangingPunct="0">
              <a:defRPr kumimoji="1">
                <a:solidFill>
                  <a:schemeClr val="tx1"/>
                </a:solidFill>
                <a:latin typeface="Arial" pitchFamily="34" charset="0"/>
                <a:ea typeface="ＭＳ Ｐゴシック" pitchFamily="50" charset="-128"/>
              </a:defRPr>
            </a:lvl4pPr>
            <a:lvl5pPr marL="2131687" indent="-236853" eaLnBrk="0" hangingPunct="0">
              <a:defRPr kumimoji="1">
                <a:solidFill>
                  <a:schemeClr val="tx1"/>
                </a:solidFill>
                <a:latin typeface="Arial" pitchFamily="34" charset="0"/>
                <a:ea typeface="ＭＳ Ｐゴシック" pitchFamily="50" charset="-128"/>
              </a:defRPr>
            </a:lvl5pPr>
            <a:lvl6pPr marL="2605396" indent="-236853"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79105" indent="-236853"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552812" indent="-236853"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4026520" indent="-236853"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80A92202-FA33-48BE-B7E6-063BC5C591E5}" type="slidenum">
              <a:rPr lang="en-US" altLang="ja-JP" smtClean="0">
                <a:solidFill>
                  <a:srgbClr val="000000"/>
                </a:solidFill>
              </a:rPr>
              <a:pPr eaLnBrk="1" hangingPunct="1"/>
              <a:t>19</a:t>
            </a:fld>
            <a:endParaRPr lang="en-US" altLang="ja-JP">
              <a:solidFill>
                <a:srgbClr val="000000"/>
              </a:solidFill>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709930" y="4757266"/>
            <a:ext cx="5679440" cy="2330018"/>
          </a:xfrm>
          <a:noFill/>
        </p:spPr>
        <p:txBody>
          <a:bodyPr/>
          <a:lstStyle/>
          <a:p>
            <a:endParaRPr lang="ja-JP" altLang="ja-JP" dirty="0"/>
          </a:p>
          <a:p>
            <a:r>
              <a:rPr lang="en-US" altLang="ja-JP" dirty="0">
                <a:solidFill>
                  <a:schemeClr val="tx1"/>
                </a:solidFill>
                <a:latin typeface="+mn-ea"/>
                <a:ea typeface="+mn-ea"/>
              </a:rPr>
              <a:t>2</a:t>
            </a:r>
            <a:r>
              <a:rPr lang="ja-JP" altLang="ja-JP" dirty="0">
                <a:solidFill>
                  <a:schemeClr val="tx1"/>
                </a:solidFill>
                <a:latin typeface="+mn-ea"/>
                <a:ea typeface="+mn-ea"/>
              </a:rPr>
              <a:t>番目は色の名前だけで説明しないこと、色の名前で答えさせないことです。</a:t>
            </a:r>
          </a:p>
          <a:p>
            <a:r>
              <a:rPr lang="ja-JP" altLang="ja-JP" dirty="0">
                <a:solidFill>
                  <a:schemeClr val="tx1"/>
                </a:solidFill>
                <a:latin typeface="+mn-ea"/>
                <a:ea typeface="+mn-ea"/>
              </a:rPr>
              <a:t>他に人がいるところ、特に大勢の前では絶対に避けましょう。</a:t>
            </a:r>
          </a:p>
          <a:p>
            <a:r>
              <a:rPr lang="ja-JP" altLang="ja-JP" dirty="0">
                <a:solidFill>
                  <a:schemeClr val="tx1"/>
                </a:solidFill>
                <a:latin typeface="+mn-ea"/>
                <a:ea typeface="+mn-ea"/>
              </a:rPr>
              <a:t>そっと見守り</a:t>
            </a:r>
            <a:r>
              <a:rPr lang="ja-JP" altLang="en-US" dirty="0">
                <a:solidFill>
                  <a:schemeClr val="tx1"/>
                </a:solidFill>
                <a:latin typeface="+mn-ea"/>
                <a:ea typeface="+mn-ea"/>
              </a:rPr>
              <a:t>ます。</a:t>
            </a:r>
            <a:endParaRPr lang="en-US" altLang="ja-JP" dirty="0">
              <a:solidFill>
                <a:schemeClr val="tx1"/>
              </a:solidFill>
              <a:latin typeface="+mn-ea"/>
              <a:ea typeface="+mn-ea"/>
            </a:endParaRPr>
          </a:p>
          <a:p>
            <a:r>
              <a:rPr lang="ja-JP" altLang="en-US" dirty="0">
                <a:solidFill>
                  <a:schemeClr val="tx1"/>
                </a:solidFill>
                <a:latin typeface="+mn-ea"/>
                <a:ea typeface="+mn-ea"/>
              </a:rPr>
              <a:t>状況によりそっと色名を伝えましょう。</a:t>
            </a:r>
            <a:endParaRPr lang="ja-JP" altLang="ja-JP" dirty="0">
              <a:solidFill>
                <a:schemeClr val="tx1"/>
              </a:solidFill>
              <a:latin typeface="+mn-ea"/>
              <a:ea typeface="+mn-ea"/>
            </a:endParaRPr>
          </a:p>
          <a:p>
            <a:endParaRPr lang="ja-JP" altLang="en-US" b="0" dirty="0">
              <a:solidFill>
                <a:schemeClr val="bg1"/>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20000"/>
              </a:spcBef>
            </a:pPr>
            <a:r>
              <a:rPr lang="ja-JP" altLang="en-US" dirty="0">
                <a:solidFill>
                  <a:schemeClr val="tx1"/>
                </a:solidFill>
                <a:latin typeface="+mn-ea"/>
                <a:ea typeface="+mn-ea"/>
              </a:rPr>
              <a:t>人はそれぞれ顔や考え方が違うように、</a:t>
            </a:r>
          </a:p>
          <a:p>
            <a:pPr eaLnBrk="1" hangingPunct="1">
              <a:spcBef>
                <a:spcPct val="20000"/>
              </a:spcBef>
            </a:pPr>
            <a:r>
              <a:rPr lang="ja-JP" altLang="en-US" dirty="0">
                <a:solidFill>
                  <a:schemeClr val="tx1"/>
                </a:solidFill>
                <a:latin typeface="+mn-ea"/>
                <a:ea typeface="+mn-ea"/>
              </a:rPr>
              <a:t>色の見え方や感じ方も人によって異なります。</a:t>
            </a:r>
            <a:endParaRPr lang="en-US" altLang="ja-JP" dirty="0">
              <a:solidFill>
                <a:schemeClr val="tx1"/>
              </a:solidFill>
              <a:latin typeface="+mn-ea"/>
              <a:ea typeface="+mn-ea"/>
            </a:endParaRPr>
          </a:p>
          <a:p>
            <a:pPr eaLnBrk="1" hangingPunct="1">
              <a:spcBef>
                <a:spcPct val="20000"/>
              </a:spcBef>
            </a:pPr>
            <a:r>
              <a:rPr lang="ja-JP" altLang="en-US" dirty="0">
                <a:solidFill>
                  <a:schemeClr val="tx1"/>
                </a:solidFill>
                <a:latin typeface="+mn-ea"/>
                <a:ea typeface="+mn-ea"/>
              </a:rPr>
              <a:t>今から、色の見え方、色覚についてお話します。</a:t>
            </a:r>
            <a:endParaRPr lang="en-US" altLang="ja-JP" dirty="0">
              <a:solidFill>
                <a:schemeClr val="tx1"/>
              </a:solidFill>
              <a:latin typeface="+mn-ea"/>
              <a:ea typeface="+mn-ea"/>
            </a:endParaRPr>
          </a:p>
          <a:p>
            <a:pPr eaLnBrk="1" hangingPunct="1">
              <a:spcBef>
                <a:spcPct val="20000"/>
              </a:spcBef>
            </a:pPr>
            <a:r>
              <a:rPr lang="ja-JP" altLang="en-US" dirty="0">
                <a:solidFill>
                  <a:schemeClr val="tx1"/>
                </a:solidFill>
                <a:latin typeface="+mn-ea"/>
                <a:ea typeface="+mn-ea"/>
              </a:rPr>
              <a:t>（後半には具体的に　学校で気を付けていただきたいことをお話します）</a:t>
            </a:r>
            <a:endParaRPr lang="en-US" altLang="ja-JP" dirty="0">
              <a:solidFill>
                <a:schemeClr val="tx1"/>
              </a:solidFill>
              <a:latin typeface="+mn-ea"/>
              <a:ea typeface="+mn-ea"/>
            </a:endParaRPr>
          </a:p>
          <a:p>
            <a:pPr eaLnBrk="1" hangingPunct="1">
              <a:spcBef>
                <a:spcPct val="20000"/>
              </a:spcBef>
            </a:pPr>
            <a:endParaRPr lang="ja-JP" altLang="en-US" dirty="0">
              <a:solidFill>
                <a:schemeClr val="tx1"/>
              </a:solidFill>
              <a:latin typeface="+mn-ea"/>
              <a:ea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2</a:t>
            </a:fld>
            <a:endParaRPr kumimoji="1" lang="ja-JP" altLang="en-US"/>
          </a:p>
        </p:txBody>
      </p:sp>
    </p:spTree>
    <p:extLst>
      <p:ext uri="{BB962C8B-B14F-4D97-AF65-F5344CB8AC3E}">
        <p14:creationId xmlns:p14="http://schemas.microsoft.com/office/powerpoint/2010/main" val="1211599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kumimoji="1">
                <a:solidFill>
                  <a:schemeClr val="tx1"/>
                </a:solidFill>
                <a:latin typeface="Arial" pitchFamily="34" charset="0"/>
                <a:ea typeface="ＭＳ Ｐゴシック" pitchFamily="50" charset="-128"/>
              </a:defRPr>
            </a:lvl1pPr>
            <a:lvl2pPr marL="769776" indent="-296067" eaLnBrk="0" hangingPunct="0">
              <a:defRPr kumimoji="1">
                <a:solidFill>
                  <a:schemeClr val="tx1"/>
                </a:solidFill>
                <a:latin typeface="Arial" pitchFamily="34" charset="0"/>
                <a:ea typeface="ＭＳ Ｐゴシック" pitchFamily="50" charset="-128"/>
              </a:defRPr>
            </a:lvl2pPr>
            <a:lvl3pPr marL="1184271" indent="-236853" eaLnBrk="0" hangingPunct="0">
              <a:defRPr kumimoji="1">
                <a:solidFill>
                  <a:schemeClr val="tx1"/>
                </a:solidFill>
                <a:latin typeface="Arial" pitchFamily="34" charset="0"/>
                <a:ea typeface="ＭＳ Ｐゴシック" pitchFamily="50" charset="-128"/>
              </a:defRPr>
            </a:lvl3pPr>
            <a:lvl4pPr marL="1657980" indent="-236853" eaLnBrk="0" hangingPunct="0">
              <a:defRPr kumimoji="1">
                <a:solidFill>
                  <a:schemeClr val="tx1"/>
                </a:solidFill>
                <a:latin typeface="Arial" pitchFamily="34" charset="0"/>
                <a:ea typeface="ＭＳ Ｐゴシック" pitchFamily="50" charset="-128"/>
              </a:defRPr>
            </a:lvl4pPr>
            <a:lvl5pPr marL="2131687" indent="-236853" eaLnBrk="0" hangingPunct="0">
              <a:defRPr kumimoji="1">
                <a:solidFill>
                  <a:schemeClr val="tx1"/>
                </a:solidFill>
                <a:latin typeface="Arial" pitchFamily="34" charset="0"/>
                <a:ea typeface="ＭＳ Ｐゴシック" pitchFamily="50" charset="-128"/>
              </a:defRPr>
            </a:lvl5pPr>
            <a:lvl6pPr marL="2605396" indent="-236853"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79105" indent="-236853"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552812" indent="-236853"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4026520" indent="-236853"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80A92202-FA33-48BE-B7E6-063BC5C591E5}" type="slidenum">
              <a:rPr lang="en-US" altLang="ja-JP" smtClean="0">
                <a:solidFill>
                  <a:srgbClr val="000000"/>
                </a:solidFill>
              </a:rPr>
              <a:pPr eaLnBrk="1" hangingPunct="1"/>
              <a:t>20</a:t>
            </a:fld>
            <a:endParaRPr lang="en-US" altLang="ja-JP">
              <a:solidFill>
                <a:srgbClr val="000000"/>
              </a:solidFill>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717069" y="4875520"/>
            <a:ext cx="5679440" cy="4605576"/>
          </a:xfrm>
          <a:noFill/>
        </p:spPr>
        <p:txBody>
          <a:bodyPr/>
          <a:lstStyle/>
          <a:p>
            <a:r>
              <a:rPr lang="en-US" altLang="ja-JP" dirty="0">
                <a:solidFill>
                  <a:schemeClr val="tx1"/>
                </a:solidFill>
                <a:latin typeface="+mn-ea"/>
                <a:ea typeface="+mn-ea"/>
              </a:rPr>
              <a:t>3</a:t>
            </a:r>
            <a:r>
              <a:rPr lang="ja-JP" altLang="ja-JP" dirty="0">
                <a:solidFill>
                  <a:schemeClr val="tx1"/>
                </a:solidFill>
                <a:latin typeface="+mn-ea"/>
                <a:ea typeface="+mn-ea"/>
              </a:rPr>
              <a:t>番目は色</a:t>
            </a:r>
            <a:r>
              <a:rPr lang="ja-JP" altLang="en-US" dirty="0">
                <a:solidFill>
                  <a:schemeClr val="tx1"/>
                </a:solidFill>
                <a:latin typeface="+mn-ea"/>
                <a:ea typeface="+mn-ea"/>
              </a:rPr>
              <a:t>の</a:t>
            </a:r>
            <a:r>
              <a:rPr lang="ja-JP" altLang="ja-JP" dirty="0">
                <a:solidFill>
                  <a:schemeClr val="tx1"/>
                </a:solidFill>
                <a:latin typeface="+mn-ea"/>
                <a:ea typeface="+mn-ea"/>
              </a:rPr>
              <a:t>バリアフリーに配慮した表現にすることです。</a:t>
            </a:r>
          </a:p>
          <a:p>
            <a:r>
              <a:rPr lang="ja-JP" altLang="ja-JP" dirty="0">
                <a:solidFill>
                  <a:schemeClr val="tx1"/>
                </a:solidFill>
                <a:latin typeface="+mn-ea"/>
                <a:ea typeface="+mn-ea"/>
              </a:rPr>
              <a:t>背景に対しては明度の差をつけます。これはモノクロコピーをすると</a:t>
            </a:r>
          </a:p>
          <a:p>
            <a:r>
              <a:rPr lang="ja-JP" altLang="ja-JP" dirty="0">
                <a:solidFill>
                  <a:schemeClr val="tx1"/>
                </a:solidFill>
                <a:latin typeface="+mn-ea"/>
                <a:ea typeface="+mn-ea"/>
              </a:rPr>
              <a:t>みやすいかどうか確認できます。</a:t>
            </a:r>
          </a:p>
          <a:p>
            <a:r>
              <a:rPr lang="ja-JP" altLang="ja-JP" dirty="0">
                <a:solidFill>
                  <a:schemeClr val="tx1"/>
                </a:solidFill>
                <a:latin typeface="+mn-ea"/>
                <a:ea typeface="+mn-ea"/>
              </a:rPr>
              <a:t>色の誤認をおこしやすい配色は避けます。</a:t>
            </a:r>
          </a:p>
          <a:p>
            <a:r>
              <a:rPr lang="ja-JP" altLang="ja-JP" dirty="0">
                <a:solidFill>
                  <a:schemeClr val="tx1"/>
                </a:solidFill>
                <a:latin typeface="+mn-ea"/>
                <a:ea typeface="+mn-ea"/>
              </a:rPr>
              <a:t>同時に多数の色の使用をしないことです。三色位が適当でしょう。</a:t>
            </a:r>
          </a:p>
          <a:p>
            <a:r>
              <a:rPr lang="ja-JP" altLang="ja-JP" dirty="0">
                <a:solidFill>
                  <a:schemeClr val="tx1"/>
                </a:solidFill>
                <a:latin typeface="+mn-ea"/>
                <a:ea typeface="+mn-ea"/>
              </a:rPr>
              <a:t>色以外の情報を必ず付加すること、文字・形や輪郭、模様、大きさを変えるなど、です。</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n-ea"/>
                <a:ea typeface="+mn-ea"/>
              </a:rPr>
              <a:t>学校生活において　黒板はじめ　いろいろな物や場所で色のバリアフリー化が大切です。</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紙の資料などは白黒コピーで判別できるものが良いでしょう。</a:t>
            </a:r>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21</a:t>
            </a:fld>
            <a:endParaRPr kumimoji="1" lang="ja-JP" altLang="en-US"/>
          </a:p>
        </p:txBody>
      </p:sp>
    </p:spTree>
    <p:extLst>
      <p:ext uri="{BB962C8B-B14F-4D97-AF65-F5344CB8AC3E}">
        <p14:creationId xmlns:p14="http://schemas.microsoft.com/office/powerpoint/2010/main" val="1851977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eaLnBrk="0" hangingPunct="0">
              <a:defRPr kumimoji="1" sz="2500">
                <a:solidFill>
                  <a:schemeClr val="tx1"/>
                </a:solidFill>
                <a:latin typeface="Arial" charset="0"/>
                <a:ea typeface="ＭＳ Ｐゴシック" pitchFamily="50" charset="-128"/>
              </a:defRPr>
            </a:lvl1pPr>
            <a:lvl2pPr marL="773163" indent="-297370" eaLnBrk="0" hangingPunct="0">
              <a:defRPr kumimoji="1" sz="2500">
                <a:solidFill>
                  <a:schemeClr val="tx1"/>
                </a:solidFill>
                <a:latin typeface="Arial" charset="0"/>
                <a:ea typeface="ＭＳ Ｐゴシック" pitchFamily="50" charset="-128"/>
              </a:defRPr>
            </a:lvl2pPr>
            <a:lvl3pPr marL="1189481" indent="-237896" eaLnBrk="0" hangingPunct="0">
              <a:defRPr kumimoji="1" sz="2500">
                <a:solidFill>
                  <a:schemeClr val="tx1"/>
                </a:solidFill>
                <a:latin typeface="Arial" charset="0"/>
                <a:ea typeface="ＭＳ Ｐゴシック" pitchFamily="50" charset="-128"/>
              </a:defRPr>
            </a:lvl3pPr>
            <a:lvl4pPr marL="1665274" indent="-237896" eaLnBrk="0" hangingPunct="0">
              <a:defRPr kumimoji="1" sz="2500">
                <a:solidFill>
                  <a:schemeClr val="tx1"/>
                </a:solidFill>
                <a:latin typeface="Arial" charset="0"/>
                <a:ea typeface="ＭＳ Ｐゴシック" pitchFamily="50" charset="-128"/>
              </a:defRPr>
            </a:lvl4pPr>
            <a:lvl5pPr marL="2141067" indent="-237896" eaLnBrk="0" hangingPunct="0">
              <a:defRPr kumimoji="1" sz="2500">
                <a:solidFill>
                  <a:schemeClr val="tx1"/>
                </a:solidFill>
                <a:latin typeface="Arial" charset="0"/>
                <a:ea typeface="ＭＳ Ｐゴシック" pitchFamily="50" charset="-128"/>
              </a:defRPr>
            </a:lvl5pPr>
            <a:lvl6pPr marL="2616859" indent="-237896" eaLnBrk="0" fontAlgn="base" hangingPunct="0">
              <a:spcBef>
                <a:spcPct val="0"/>
              </a:spcBef>
              <a:spcAft>
                <a:spcPct val="0"/>
              </a:spcAft>
              <a:defRPr kumimoji="1" sz="2500">
                <a:solidFill>
                  <a:schemeClr val="tx1"/>
                </a:solidFill>
                <a:latin typeface="Arial" charset="0"/>
                <a:ea typeface="ＭＳ Ｐゴシック" pitchFamily="50" charset="-128"/>
              </a:defRPr>
            </a:lvl6pPr>
            <a:lvl7pPr marL="3092653" indent="-237896" eaLnBrk="0" fontAlgn="base" hangingPunct="0">
              <a:spcBef>
                <a:spcPct val="0"/>
              </a:spcBef>
              <a:spcAft>
                <a:spcPct val="0"/>
              </a:spcAft>
              <a:defRPr kumimoji="1" sz="2500">
                <a:solidFill>
                  <a:schemeClr val="tx1"/>
                </a:solidFill>
                <a:latin typeface="Arial" charset="0"/>
                <a:ea typeface="ＭＳ Ｐゴシック" pitchFamily="50" charset="-128"/>
              </a:defRPr>
            </a:lvl7pPr>
            <a:lvl8pPr marL="3568444" indent="-237896" eaLnBrk="0" fontAlgn="base" hangingPunct="0">
              <a:spcBef>
                <a:spcPct val="0"/>
              </a:spcBef>
              <a:spcAft>
                <a:spcPct val="0"/>
              </a:spcAft>
              <a:defRPr kumimoji="1" sz="2500">
                <a:solidFill>
                  <a:schemeClr val="tx1"/>
                </a:solidFill>
                <a:latin typeface="Arial" charset="0"/>
                <a:ea typeface="ＭＳ Ｐゴシック" pitchFamily="50" charset="-128"/>
              </a:defRPr>
            </a:lvl8pPr>
            <a:lvl9pPr marL="4044237" indent="-237896" eaLnBrk="0" fontAlgn="base" hangingPunct="0">
              <a:spcBef>
                <a:spcPct val="0"/>
              </a:spcBef>
              <a:spcAft>
                <a:spcPct val="0"/>
              </a:spcAft>
              <a:defRPr kumimoji="1" sz="2500">
                <a:solidFill>
                  <a:schemeClr val="tx1"/>
                </a:solidFill>
                <a:latin typeface="Arial" charset="0"/>
                <a:ea typeface="ＭＳ Ｐゴシック" pitchFamily="50" charset="-128"/>
              </a:defRPr>
            </a:lvl9pPr>
          </a:lstStyle>
          <a:p>
            <a:pPr eaLnBrk="1" hangingPunct="1"/>
            <a:fld id="{128F10C2-9208-44F9-8017-3F7A346C3108}" type="slidenum">
              <a:rPr lang="en-US" altLang="ja-JP" sz="1300"/>
              <a:pPr eaLnBrk="1" hangingPunct="1"/>
              <a:t>22</a:t>
            </a:fld>
            <a:endParaRPr lang="en-US" altLang="ja-JP" sz="130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eaLnBrk="1" hangingPunct="1"/>
            <a:r>
              <a:rPr lang="ja-JP" altLang="en-US" dirty="0">
                <a:solidFill>
                  <a:schemeClr val="tx1"/>
                </a:solidFill>
                <a:latin typeface="+mn-ea"/>
                <a:ea typeface="+mn-ea"/>
              </a:rPr>
              <a:t>板書に際しての留意点</a:t>
            </a:r>
          </a:p>
          <a:p>
            <a:pPr eaLnBrk="1" hangingPunct="1"/>
            <a:r>
              <a:rPr lang="ja-JP" altLang="en-US" dirty="0">
                <a:solidFill>
                  <a:schemeClr val="tx1"/>
                </a:solidFill>
                <a:latin typeface="+mn-ea"/>
                <a:ea typeface="+mn-ea"/>
              </a:rPr>
              <a:t>主に白と黄のチョークを用いる　青のチョークは色覚正常者でも後部席では見難いこともある。</a:t>
            </a:r>
          </a:p>
          <a:p>
            <a:pPr eaLnBrk="1" hangingPunct="1"/>
            <a:r>
              <a:rPr lang="ja-JP" altLang="en-US" dirty="0">
                <a:solidFill>
                  <a:schemeClr val="tx1"/>
                </a:solidFill>
                <a:latin typeface="+mn-ea"/>
                <a:ea typeface="+mn-ea"/>
              </a:rPr>
              <a:t>強調のために赤チョークを用いることを避ける。やむを得ず赤チョークを用いるときは、朱色のチョークを用い、別の色で下線や囲みをつける。　　</a:t>
            </a:r>
            <a:endParaRPr lang="en-US" altLang="ja-JP" dirty="0">
              <a:solidFill>
                <a:schemeClr val="tx1"/>
              </a:solidFill>
              <a:latin typeface="+mn-ea"/>
              <a:ea typeface="+mn-ea"/>
            </a:endParaRPr>
          </a:p>
          <a:p>
            <a:pPr eaLnBrk="1" hangingPunct="1"/>
            <a:r>
              <a:rPr lang="ja-JP" altLang="en-US" dirty="0">
                <a:solidFill>
                  <a:schemeClr val="tx1"/>
                </a:solidFill>
                <a:latin typeface="+mn-ea"/>
                <a:ea typeface="+mn-ea"/>
              </a:rPr>
              <a:t>文字、図、絵などはできるだけ大きく、はっきり書く。</a:t>
            </a:r>
            <a:endParaRPr lang="en-US" altLang="ja-JP" dirty="0">
              <a:solidFill>
                <a:schemeClr val="tx1"/>
              </a:solidFill>
              <a:latin typeface="+mn-ea"/>
              <a:ea typeface="+mn-ea"/>
            </a:endParaRPr>
          </a:p>
          <a:p>
            <a:pPr eaLnBrk="1" hangingPunct="1"/>
            <a:r>
              <a:rPr lang="ja-JP" altLang="en-US" dirty="0">
                <a:solidFill>
                  <a:schemeClr val="tx1"/>
                </a:solidFill>
                <a:latin typeface="+mn-ea"/>
                <a:ea typeface="+mn-ea"/>
              </a:rPr>
              <a:t>カラーチョークを用いるときは色名をはっきり告げるようにする。　　</a:t>
            </a:r>
            <a:endParaRPr lang="en-US" altLang="ja-JP" dirty="0">
              <a:solidFill>
                <a:schemeClr val="tx1"/>
              </a:solidFill>
              <a:latin typeface="+mn-ea"/>
              <a:ea typeface="+mn-ea"/>
            </a:endParaRPr>
          </a:p>
          <a:p>
            <a:pPr eaLnBrk="1" hangingPunct="1"/>
            <a:r>
              <a:rPr lang="ja-JP" altLang="en-US" dirty="0">
                <a:solidFill>
                  <a:schemeClr val="tx1"/>
                </a:solidFill>
                <a:latin typeface="+mn-ea"/>
                <a:ea typeface="+mn-ea"/>
              </a:rPr>
              <a:t>色覚異常対応チョークも読み取りやすくなってもその色を正確に認識できるわけではないです。</a:t>
            </a:r>
            <a:endParaRPr lang="en-US" altLang="ja-JP" dirty="0">
              <a:solidFill>
                <a:schemeClr val="tx1"/>
              </a:solidFill>
              <a:latin typeface="+mn-ea"/>
              <a:ea typeface="+mn-ea"/>
            </a:endParaRPr>
          </a:p>
          <a:p>
            <a:pPr eaLnBrk="1" hangingPunct="1"/>
            <a:endParaRPr lang="ja-JP" altLang="en-US" dirty="0">
              <a:solidFill>
                <a:schemeClr val="tx1"/>
              </a:solidFill>
              <a:latin typeface="+mn-ea"/>
              <a:ea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57903">
              <a:lnSpc>
                <a:spcPct val="120000"/>
              </a:lnSpc>
              <a:defRPr/>
            </a:pPr>
            <a:r>
              <a:rPr lang="ja-JP" altLang="en-US" dirty="0">
                <a:solidFill>
                  <a:schemeClr val="tx1"/>
                </a:solidFill>
                <a:latin typeface="+mn-ea"/>
                <a:ea typeface="+mn-ea"/>
              </a:rPr>
              <a:t>黒板に書く文字は、</a:t>
            </a:r>
            <a:r>
              <a:rPr lang="ja-JP" altLang="en-US" u="sng" dirty="0">
                <a:solidFill>
                  <a:schemeClr val="tx1"/>
                </a:solidFill>
                <a:latin typeface="+mn-ea"/>
                <a:ea typeface="+mn-ea"/>
              </a:rPr>
              <a:t>白と黄色のチョーク</a:t>
            </a:r>
            <a:r>
              <a:rPr lang="ja-JP" altLang="en-US" dirty="0">
                <a:solidFill>
                  <a:schemeClr val="tx1"/>
                </a:solidFill>
                <a:latin typeface="+mn-ea"/>
                <a:ea typeface="+mn-ea"/>
              </a:rPr>
              <a:t>を使う。</a:t>
            </a:r>
            <a:endParaRPr lang="en-US" altLang="ja-JP" dirty="0">
              <a:solidFill>
                <a:schemeClr val="tx1"/>
              </a:solidFill>
              <a:latin typeface="+mn-ea"/>
              <a:ea typeface="+mn-ea"/>
            </a:endParaRPr>
          </a:p>
          <a:p>
            <a:pPr indent="157903">
              <a:lnSpc>
                <a:spcPct val="120000"/>
              </a:lnSpc>
              <a:defRPr/>
            </a:pPr>
            <a:r>
              <a:rPr lang="ja-JP" altLang="en-US" dirty="0">
                <a:solidFill>
                  <a:schemeClr val="tx1"/>
                </a:solidFill>
                <a:latin typeface="+mn-ea"/>
                <a:ea typeface="+mn-ea"/>
              </a:rPr>
              <a:t> 赤・緑・青・茶色のチョークは、文字の囲み線や下線、または模様などに使う。または、色以外の情報も添えたり、白や黄色で境界を明確にしたりする。</a:t>
            </a:r>
            <a:endParaRPr lang="en-US" altLang="ja-JP" dirty="0">
              <a:solidFill>
                <a:schemeClr val="tx1"/>
              </a:solidFill>
              <a:latin typeface="+mn-ea"/>
              <a:ea typeface="+mn-ea"/>
            </a:endParaRPr>
          </a:p>
          <a:p>
            <a:r>
              <a:rPr lang="ja-JP" altLang="en-US" dirty="0">
                <a:solidFill>
                  <a:schemeClr val="tx1"/>
                </a:solidFill>
                <a:latin typeface="+mn-ea"/>
                <a:ea typeface="+mn-ea"/>
              </a:rPr>
              <a:t>　　暗所では色を間違いやすいので十分な明るさを保つことが大切です。</a:t>
            </a:r>
            <a:endParaRPr kumimoji="1" lang="ja-JP" altLang="en-US" dirty="0">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23</a:t>
            </a:fld>
            <a:endParaRPr kumimoji="1" lang="ja-JP" altLang="en-US"/>
          </a:p>
        </p:txBody>
      </p:sp>
    </p:spTree>
    <p:extLst>
      <p:ext uri="{BB962C8B-B14F-4D97-AF65-F5344CB8AC3E}">
        <p14:creationId xmlns:p14="http://schemas.microsoft.com/office/powerpoint/2010/main" val="678496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n-ea"/>
                <a:ea typeface="+mn-ea"/>
              </a:rPr>
              <a:t>ホワイトボードを使用する時も多色使いに気を付けましょう。</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白い背景でも赤緑黒の区別がしにくいです。</a:t>
            </a:r>
            <a:endParaRPr kumimoji="1" lang="en-US" altLang="ja-JP" dirty="0">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24</a:t>
            </a:fld>
            <a:endParaRPr kumimoji="1" lang="ja-JP" altLang="en-US"/>
          </a:p>
        </p:txBody>
      </p:sp>
    </p:spTree>
    <p:extLst>
      <p:ext uri="{BB962C8B-B14F-4D97-AF65-F5344CB8AC3E}">
        <p14:creationId xmlns:p14="http://schemas.microsoft.com/office/powerpoint/2010/main" val="1131857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416">
              <a:defRPr/>
            </a:pPr>
            <a:r>
              <a:rPr lang="ja-JP" altLang="en-US" kern="0" dirty="0">
                <a:latin typeface="+mn-ea"/>
              </a:rPr>
              <a:t>文字と背景との組み合わせの注意点</a:t>
            </a:r>
          </a:p>
          <a:p>
            <a:pPr defTabSz="947416">
              <a:defRPr/>
            </a:pPr>
            <a:r>
              <a:rPr lang="ja-JP" altLang="en-US" dirty="0">
                <a:latin typeface="+mn-ea"/>
              </a:rPr>
              <a:t>背景と文字のコントラストをはっきりさせましょう。</a:t>
            </a:r>
          </a:p>
          <a:p>
            <a:pPr algn="l">
              <a:lnSpc>
                <a:spcPct val="120000"/>
              </a:lnSpc>
              <a:spcBef>
                <a:spcPct val="0"/>
              </a:spcBef>
              <a:buClrTx/>
              <a:buSzTx/>
              <a:buFontTx/>
              <a:buNone/>
              <a:defRPr/>
            </a:pPr>
            <a:r>
              <a:rPr lang="ja-JP" altLang="en-US" dirty="0">
                <a:latin typeface="+mn-ea"/>
              </a:rPr>
              <a:t>暗い色の背景の場合</a:t>
            </a:r>
            <a:endParaRPr lang="en-US" altLang="ja-JP" dirty="0">
              <a:latin typeface="+mn-ea"/>
            </a:endParaRPr>
          </a:p>
          <a:p>
            <a:pPr algn="l">
              <a:lnSpc>
                <a:spcPct val="120000"/>
              </a:lnSpc>
              <a:spcBef>
                <a:spcPct val="0"/>
              </a:spcBef>
              <a:buClrTx/>
              <a:buSzTx/>
              <a:buFontTx/>
              <a:buNone/>
              <a:defRPr/>
            </a:pPr>
            <a:r>
              <a:rPr lang="ja-JP" altLang="en-US" dirty="0">
                <a:latin typeface="+mn-ea"/>
              </a:rPr>
              <a:t>　　 文字は明るい色を使い、暗い色は</a:t>
            </a:r>
            <a:endParaRPr lang="en-US" altLang="ja-JP" dirty="0">
              <a:latin typeface="+mn-ea"/>
            </a:endParaRPr>
          </a:p>
          <a:p>
            <a:pPr algn="l">
              <a:lnSpc>
                <a:spcPct val="120000"/>
              </a:lnSpc>
              <a:spcBef>
                <a:spcPct val="0"/>
              </a:spcBef>
              <a:buClrTx/>
              <a:buSzTx/>
              <a:buFontTx/>
              <a:buNone/>
              <a:defRPr/>
            </a:pPr>
            <a:r>
              <a:rPr lang="ja-JP" altLang="en-US" dirty="0">
                <a:latin typeface="+mn-ea"/>
              </a:rPr>
              <a:t>　　避けましょう。</a:t>
            </a:r>
            <a:endParaRPr lang="en-US" altLang="ja-JP" dirty="0">
              <a:latin typeface="+mn-ea"/>
            </a:endParaRPr>
          </a:p>
          <a:p>
            <a:pPr algn="l">
              <a:lnSpc>
                <a:spcPct val="120000"/>
              </a:lnSpc>
              <a:spcBef>
                <a:spcPct val="0"/>
              </a:spcBef>
              <a:buClrTx/>
              <a:buSzTx/>
              <a:buFontTx/>
              <a:buNone/>
              <a:defRPr/>
            </a:pPr>
            <a:r>
              <a:rPr lang="ja-JP" altLang="en-US" dirty="0">
                <a:latin typeface="+mn-ea"/>
              </a:rPr>
              <a:t>　  </a:t>
            </a:r>
            <a:r>
              <a:rPr lang="ja-JP" altLang="en-US" u="sng" dirty="0">
                <a:latin typeface="+mn-ea"/>
              </a:rPr>
              <a:t>白と黄色が、最も適しています</a:t>
            </a:r>
            <a:r>
              <a:rPr lang="ja-JP" altLang="en-US" dirty="0">
                <a:latin typeface="+mn-ea"/>
              </a:rPr>
              <a:t>。</a:t>
            </a:r>
            <a:endParaRPr lang="en-US" altLang="ja-JP" dirty="0">
              <a:latin typeface="+mn-ea"/>
            </a:endParaRPr>
          </a:p>
          <a:p>
            <a:pPr algn="l">
              <a:lnSpc>
                <a:spcPct val="120000"/>
              </a:lnSpc>
              <a:spcBef>
                <a:spcPct val="0"/>
              </a:spcBef>
              <a:buClrTx/>
              <a:buSzTx/>
              <a:buFontTx/>
              <a:buNone/>
              <a:defRPr/>
            </a:pPr>
            <a:r>
              <a:rPr lang="ja-JP" altLang="en-US" dirty="0">
                <a:latin typeface="+mn-ea"/>
              </a:rPr>
              <a:t>　  （明るい水色、明るいオレンジも可）</a:t>
            </a:r>
            <a:endParaRPr lang="en-US" altLang="ja-JP" dirty="0">
              <a:latin typeface="+mn-ea"/>
            </a:endParaRPr>
          </a:p>
          <a:p>
            <a:pPr algn="l">
              <a:lnSpc>
                <a:spcPct val="120000"/>
              </a:lnSpc>
              <a:spcBef>
                <a:spcPct val="0"/>
              </a:spcBef>
              <a:buClrTx/>
              <a:buSzTx/>
              <a:buFontTx/>
              <a:buNone/>
              <a:defRPr/>
            </a:pPr>
            <a:endParaRPr lang="en-US" altLang="ja-JP" dirty="0">
              <a:latin typeface="+mn-ea"/>
            </a:endParaRPr>
          </a:p>
          <a:p>
            <a:pPr algn="l">
              <a:lnSpc>
                <a:spcPct val="90000"/>
              </a:lnSpc>
              <a:buFontTx/>
              <a:buNone/>
              <a:defRPr/>
            </a:pPr>
            <a:r>
              <a:rPr lang="ja-JP" altLang="en-US" dirty="0">
                <a:latin typeface="+mn-ea"/>
              </a:rPr>
              <a:t> 淡い色の背景の場合</a:t>
            </a:r>
            <a:endParaRPr lang="en-US" altLang="ja-JP" dirty="0">
              <a:latin typeface="+mn-ea"/>
            </a:endParaRPr>
          </a:p>
          <a:p>
            <a:pPr algn="l">
              <a:lnSpc>
                <a:spcPct val="90000"/>
              </a:lnSpc>
              <a:buFontTx/>
              <a:buNone/>
              <a:defRPr/>
            </a:pPr>
            <a:r>
              <a:rPr lang="ja-JP" altLang="en-US" dirty="0">
                <a:latin typeface="+mn-ea"/>
              </a:rPr>
              <a:t>　　 文字は濃い色を使い、淡い色は</a:t>
            </a:r>
            <a:endParaRPr lang="en-US" altLang="ja-JP" dirty="0">
              <a:latin typeface="+mn-ea"/>
            </a:endParaRPr>
          </a:p>
          <a:p>
            <a:pPr algn="l">
              <a:lnSpc>
                <a:spcPct val="90000"/>
              </a:lnSpc>
              <a:buFontTx/>
              <a:buNone/>
              <a:defRPr/>
            </a:pPr>
            <a:r>
              <a:rPr lang="ja-JP" altLang="en-US" dirty="0">
                <a:latin typeface="+mn-ea"/>
              </a:rPr>
              <a:t>　　避けましょう。</a:t>
            </a:r>
            <a:endParaRPr lang="en-US" altLang="ja-JP" dirty="0">
              <a:latin typeface="+mn-ea"/>
            </a:endParaRPr>
          </a:p>
          <a:p>
            <a:pPr algn="l">
              <a:lnSpc>
                <a:spcPct val="90000"/>
              </a:lnSpc>
              <a:buFontTx/>
              <a:buNone/>
              <a:defRPr/>
            </a:pPr>
            <a:r>
              <a:rPr lang="ja-JP" altLang="en-US" dirty="0">
                <a:latin typeface="+mn-ea"/>
              </a:rPr>
              <a:t>　　  </a:t>
            </a:r>
            <a:r>
              <a:rPr lang="ja-JP" altLang="en-US" u="sng" dirty="0">
                <a:latin typeface="+mn-ea"/>
              </a:rPr>
              <a:t>黒と青色が、最も適しています</a:t>
            </a:r>
            <a:r>
              <a:rPr lang="ja-JP" altLang="en-US" dirty="0">
                <a:latin typeface="+mn-ea"/>
              </a:rPr>
              <a:t>。</a:t>
            </a:r>
            <a:endParaRPr lang="en-US" altLang="ja-JP" dirty="0">
              <a:latin typeface="+mn-ea"/>
            </a:endParaRPr>
          </a:p>
          <a:p>
            <a:pPr defTabSz="947416">
              <a:lnSpc>
                <a:spcPct val="90000"/>
              </a:lnSpc>
              <a:defRPr/>
            </a:pPr>
            <a:r>
              <a:rPr lang="ja-JP" altLang="en-US" dirty="0">
                <a:latin typeface="+mn-ea"/>
              </a:rPr>
              <a:t>　　（濃いオレンジも可）　　　　</a:t>
            </a:r>
            <a:endParaRPr lang="en-US" altLang="ja-JP" dirty="0">
              <a:latin typeface="+mn-ea"/>
            </a:endParaRPr>
          </a:p>
          <a:p>
            <a:pPr defTabSz="947416">
              <a:lnSpc>
                <a:spcPct val="90000"/>
              </a:lnSpc>
              <a:defRPr/>
            </a:pPr>
            <a:r>
              <a:rPr lang="ja-JP" altLang="en-US" dirty="0">
                <a:latin typeface="+mn-ea"/>
              </a:rPr>
              <a:t>パワーポイントなどを使うスライド授業でも、上記に配慮してください。</a:t>
            </a:r>
            <a:endParaRPr lang="en-US" altLang="ja-JP" dirty="0">
              <a:latin typeface="+mn-ea"/>
            </a:endParaRPr>
          </a:p>
          <a:p>
            <a:pPr defTabSz="947416">
              <a:lnSpc>
                <a:spcPct val="90000"/>
              </a:lnSpc>
              <a:defRPr/>
            </a:pPr>
            <a:r>
              <a:rPr lang="ja-JP" altLang="en-US" dirty="0">
                <a:latin typeface="+mn-ea"/>
              </a:rPr>
              <a:t>レーザーポインターは、 </a:t>
            </a:r>
            <a:r>
              <a:rPr lang="en-US" altLang="ja-JP" dirty="0">
                <a:latin typeface="+mn-ea"/>
              </a:rPr>
              <a:t>532nm</a:t>
            </a:r>
            <a:r>
              <a:rPr lang="ja-JP" altLang="en-US" dirty="0">
                <a:latin typeface="+mn-ea"/>
              </a:rPr>
              <a:t>の緑色光の製品が良い</a:t>
            </a:r>
          </a:p>
          <a:p>
            <a:pPr defTabSz="947416">
              <a:lnSpc>
                <a:spcPct val="90000"/>
              </a:lnSpc>
              <a:defRPr/>
            </a:pPr>
            <a:endParaRPr lang="en-US" altLang="ja-JP" b="1" dirty="0">
              <a:latin typeface="+mn-ea"/>
            </a:endParaRPr>
          </a:p>
          <a:p>
            <a:pPr algn="l">
              <a:lnSpc>
                <a:spcPct val="90000"/>
              </a:lnSpc>
              <a:buFontTx/>
              <a:buNone/>
              <a:defRPr/>
            </a:pPr>
            <a:endParaRPr kumimoji="1" lang="ja-JP" altLang="en-US" dirty="0"/>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25</a:t>
            </a:fld>
            <a:endParaRPr kumimoji="1" lang="ja-JP" altLang="en-US"/>
          </a:p>
        </p:txBody>
      </p:sp>
    </p:spTree>
    <p:extLst>
      <p:ext uri="{BB962C8B-B14F-4D97-AF65-F5344CB8AC3E}">
        <p14:creationId xmlns:p14="http://schemas.microsoft.com/office/powerpoint/2010/main" val="125294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416">
              <a:defRPr/>
            </a:pPr>
            <a:r>
              <a:rPr lang="ja-JP" altLang="en-US" dirty="0">
                <a:solidFill>
                  <a:schemeClr val="tx1"/>
                </a:solidFill>
                <a:latin typeface="+mn-ea"/>
                <a:ea typeface="+mn-ea"/>
                <a:cs typeface="Times New Roman" pitchFamily="18" charset="0"/>
              </a:rPr>
              <a:t>採点や添削に際しては、細字の赤ペンや赤ボールペンは避け、採点ペンや色鉛筆などの太字の朱色等を使用します。</a:t>
            </a:r>
          </a:p>
          <a:p>
            <a:endParaRPr kumimoji="1" lang="ja-JP" altLang="en-US" b="0" dirty="0"/>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26</a:t>
            </a:fld>
            <a:endParaRPr kumimoji="1" lang="ja-JP" altLang="en-US"/>
          </a:p>
        </p:txBody>
      </p:sp>
    </p:spTree>
    <p:extLst>
      <p:ext uri="{BB962C8B-B14F-4D97-AF65-F5344CB8AC3E}">
        <p14:creationId xmlns:p14="http://schemas.microsoft.com/office/powerpoint/2010/main" val="658581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30000"/>
              </a:spcBef>
              <a:defRPr kumimoji="1" sz="1300">
                <a:solidFill>
                  <a:schemeClr val="tx1"/>
                </a:solidFill>
                <a:latin typeface="Arial" pitchFamily="34" charset="0"/>
                <a:ea typeface="ＭＳ Ｐ明朝" pitchFamily="18" charset="-128"/>
              </a:defRPr>
            </a:lvl1pPr>
            <a:lvl2pPr marL="764842" indent="-294424" algn="l">
              <a:spcBef>
                <a:spcPct val="30000"/>
              </a:spcBef>
              <a:defRPr kumimoji="1" sz="1300">
                <a:solidFill>
                  <a:schemeClr val="tx1"/>
                </a:solidFill>
                <a:latin typeface="Arial" pitchFamily="34" charset="0"/>
                <a:ea typeface="ＭＳ Ｐ明朝" pitchFamily="18" charset="-128"/>
              </a:defRPr>
            </a:lvl2pPr>
            <a:lvl3pPr marL="1177693" indent="-235210" algn="l">
              <a:spcBef>
                <a:spcPct val="30000"/>
              </a:spcBef>
              <a:defRPr kumimoji="1" sz="1300">
                <a:solidFill>
                  <a:schemeClr val="tx1"/>
                </a:solidFill>
                <a:latin typeface="Arial" pitchFamily="34" charset="0"/>
                <a:ea typeface="ＭＳ Ｐ明朝" pitchFamily="18" charset="-128"/>
              </a:defRPr>
            </a:lvl3pPr>
            <a:lvl4pPr marL="1649755" indent="-235210" algn="l">
              <a:spcBef>
                <a:spcPct val="30000"/>
              </a:spcBef>
              <a:defRPr kumimoji="1" sz="1300">
                <a:solidFill>
                  <a:schemeClr val="tx1"/>
                </a:solidFill>
                <a:latin typeface="Arial" pitchFamily="34" charset="0"/>
                <a:ea typeface="ＭＳ Ｐ明朝" pitchFamily="18" charset="-128"/>
              </a:defRPr>
            </a:lvl4pPr>
            <a:lvl5pPr marL="2120173" indent="-235210" algn="l">
              <a:spcBef>
                <a:spcPct val="30000"/>
              </a:spcBef>
              <a:defRPr kumimoji="1" sz="1300">
                <a:solidFill>
                  <a:schemeClr val="tx1"/>
                </a:solidFill>
                <a:latin typeface="Arial" pitchFamily="34" charset="0"/>
                <a:ea typeface="ＭＳ Ｐ明朝" pitchFamily="18" charset="-128"/>
              </a:defRPr>
            </a:lvl5pPr>
            <a:lvl6pPr marL="2593882" indent="-235210" eaLnBrk="0" fontAlgn="base" hangingPunct="0">
              <a:spcBef>
                <a:spcPct val="30000"/>
              </a:spcBef>
              <a:spcAft>
                <a:spcPct val="0"/>
              </a:spcAft>
              <a:defRPr kumimoji="1" sz="1300">
                <a:solidFill>
                  <a:schemeClr val="tx1"/>
                </a:solidFill>
                <a:latin typeface="Arial" pitchFamily="34" charset="0"/>
                <a:ea typeface="ＭＳ Ｐ明朝" pitchFamily="18" charset="-128"/>
              </a:defRPr>
            </a:lvl6pPr>
            <a:lvl7pPr marL="3067590" indent="-235210" eaLnBrk="0" fontAlgn="base" hangingPunct="0">
              <a:spcBef>
                <a:spcPct val="30000"/>
              </a:spcBef>
              <a:spcAft>
                <a:spcPct val="0"/>
              </a:spcAft>
              <a:defRPr kumimoji="1" sz="1300">
                <a:solidFill>
                  <a:schemeClr val="tx1"/>
                </a:solidFill>
                <a:latin typeface="Arial" pitchFamily="34" charset="0"/>
                <a:ea typeface="ＭＳ Ｐ明朝" pitchFamily="18" charset="-128"/>
              </a:defRPr>
            </a:lvl7pPr>
            <a:lvl8pPr marL="3541299" indent="-235210" eaLnBrk="0" fontAlgn="base" hangingPunct="0">
              <a:spcBef>
                <a:spcPct val="30000"/>
              </a:spcBef>
              <a:spcAft>
                <a:spcPct val="0"/>
              </a:spcAft>
              <a:defRPr kumimoji="1" sz="1300">
                <a:solidFill>
                  <a:schemeClr val="tx1"/>
                </a:solidFill>
                <a:latin typeface="Arial" pitchFamily="34" charset="0"/>
                <a:ea typeface="ＭＳ Ｐ明朝" pitchFamily="18" charset="-128"/>
              </a:defRPr>
            </a:lvl8pPr>
            <a:lvl9pPr marL="4015007" indent="-235210" eaLnBrk="0" fontAlgn="base" hangingPunct="0">
              <a:spcBef>
                <a:spcPct val="30000"/>
              </a:spcBef>
              <a:spcAft>
                <a:spcPct val="0"/>
              </a:spcAft>
              <a:defRPr kumimoji="1" sz="1300">
                <a:solidFill>
                  <a:schemeClr val="tx1"/>
                </a:solidFill>
                <a:latin typeface="Arial" pitchFamily="34" charset="0"/>
                <a:ea typeface="ＭＳ Ｐ明朝" pitchFamily="18" charset="-128"/>
              </a:defRPr>
            </a:lvl9pPr>
          </a:lstStyle>
          <a:p>
            <a:pPr algn="r">
              <a:spcBef>
                <a:spcPct val="0"/>
              </a:spcBef>
            </a:pPr>
            <a:fld id="{487F5B2E-03E1-4227-8A84-60BF53E471A2}" type="slidenum">
              <a:rPr lang="en-US" altLang="ja-JP" sz="1100">
                <a:ea typeface="ＭＳ Ｐゴシック" pitchFamily="50" charset="-128"/>
                <a:cs typeface="Osaka" charset="-128"/>
              </a:rPr>
              <a:pPr algn="r">
                <a:spcBef>
                  <a:spcPct val="0"/>
                </a:spcBef>
              </a:pPr>
              <a:t>27</a:t>
            </a:fld>
            <a:endParaRPr lang="en-US" altLang="ja-JP" sz="1100">
              <a:ea typeface="ＭＳ Ｐゴシック" pitchFamily="50" charset="-128"/>
              <a:cs typeface="Osaka" charset="-128"/>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920766" y="4861567"/>
            <a:ext cx="5678985" cy="46058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latin typeface="+mn-ea"/>
              </a:rPr>
              <a:t>1</a:t>
            </a:r>
            <a:r>
              <a:rPr lang="ja-JP" altLang="en-US" dirty="0">
                <a:latin typeface="+mn-ea"/>
              </a:rPr>
              <a:t>型の異常の人は赤を暗く感じるので、</a:t>
            </a:r>
          </a:p>
          <a:p>
            <a:r>
              <a:rPr lang="ja-JP" altLang="en-US" dirty="0">
                <a:latin typeface="+mn-ea"/>
              </a:rPr>
              <a:t>赤い線と黒い線の区別がしにくいのです。</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416">
              <a:defRPr/>
            </a:pPr>
            <a:r>
              <a:rPr lang="ja-JP" altLang="en-US" dirty="0">
                <a:solidFill>
                  <a:schemeClr val="tx1"/>
                </a:solidFill>
                <a:latin typeface="+mn-ea"/>
                <a:ea typeface="+mn-ea"/>
              </a:rPr>
              <a:t>パソコンなどでグラフを作成する時は、色を多用せず、明度を変える工夫をしましょう。また淡い色の組み合わせはさけ、彩度の高い色で、線は太めに、マーカーも大きく、形も変えておく。</a:t>
            </a:r>
          </a:p>
          <a:p>
            <a:endParaRPr kumimoji="1" lang="ja-JP" altLang="en-US" dirty="0"/>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28</a:t>
            </a:fld>
            <a:endParaRPr kumimoji="1" lang="ja-JP" altLang="en-US"/>
          </a:p>
        </p:txBody>
      </p:sp>
    </p:spTree>
    <p:extLst>
      <p:ext uri="{BB962C8B-B14F-4D97-AF65-F5344CB8AC3E}">
        <p14:creationId xmlns:p14="http://schemas.microsoft.com/office/powerpoint/2010/main" val="3569478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416">
              <a:defRPr/>
            </a:pPr>
            <a:r>
              <a:rPr lang="ja-JP" altLang="en-US" dirty="0">
                <a:solidFill>
                  <a:schemeClr val="tx1"/>
                </a:solidFill>
                <a:latin typeface="+mn-ea"/>
                <a:ea typeface="+mn-ea"/>
              </a:rPr>
              <a:t>淡い色の組み合わせは避け、境界を設け、色だけでなく、明るさやパターン模様を利用する。凡例はグラフの領域に書き込むのが良い。</a:t>
            </a:r>
          </a:p>
          <a:p>
            <a:endParaRPr kumimoji="1" lang="ja-JP" altLang="en-US" dirty="0"/>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29</a:t>
            </a:fld>
            <a:endParaRPr kumimoji="1" lang="ja-JP" altLang="en-US"/>
          </a:p>
        </p:txBody>
      </p:sp>
    </p:spTree>
    <p:extLst>
      <p:ext uri="{BB962C8B-B14F-4D97-AF65-F5344CB8AC3E}">
        <p14:creationId xmlns:p14="http://schemas.microsoft.com/office/powerpoint/2010/main" val="70817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chemeClr val="tx1"/>
                </a:solidFill>
                <a:latin typeface="+mn-ea"/>
                <a:ea typeface="+mn-ea"/>
              </a:rPr>
              <a:t>テレビのカラーが赤、緑、青の組み合わせで作られるように　この三つの色の組み合わせでこの世の中に存在するほとんど全ての色を作り出すことができます。</a:t>
            </a:r>
            <a:endParaRPr lang="en-US" altLang="ja-JP" dirty="0">
              <a:solidFill>
                <a:schemeClr val="tx1"/>
              </a:solidFill>
              <a:latin typeface="+mn-ea"/>
              <a:ea typeface="+mn-ea"/>
            </a:endParaRPr>
          </a:p>
          <a:p>
            <a:r>
              <a:rPr lang="ja-JP" altLang="en-US" dirty="0">
                <a:solidFill>
                  <a:schemeClr val="tx1"/>
                </a:solidFill>
                <a:latin typeface="+mn-ea"/>
                <a:ea typeface="+mn-ea"/>
              </a:rPr>
              <a:t>眼で得られた情報が大脳の色覚中枢に伝わり、赤、緑、青の三つの色が混合されてそれぞれの色を感じることができます。これを光の</a:t>
            </a:r>
            <a:r>
              <a:rPr lang="en-US" altLang="ja-JP" dirty="0">
                <a:solidFill>
                  <a:schemeClr val="tx1"/>
                </a:solidFill>
                <a:latin typeface="+mn-ea"/>
                <a:ea typeface="+mn-ea"/>
              </a:rPr>
              <a:t>3</a:t>
            </a:r>
            <a:r>
              <a:rPr lang="ja-JP" altLang="en-US" dirty="0">
                <a:solidFill>
                  <a:schemeClr val="tx1"/>
                </a:solidFill>
                <a:latin typeface="+mn-ea"/>
                <a:ea typeface="+mn-ea"/>
              </a:rPr>
              <a:t>原色と呼びます。</a:t>
            </a:r>
            <a:endParaRPr lang="en-US" altLang="ja-JP" dirty="0">
              <a:solidFill>
                <a:schemeClr val="tx1"/>
              </a:solidFill>
              <a:latin typeface="+mn-ea"/>
              <a:ea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3</a:t>
            </a:fld>
            <a:endParaRPr kumimoji="1" lang="ja-JP" altLang="en-US"/>
          </a:p>
        </p:txBody>
      </p:sp>
    </p:spTree>
    <p:extLst>
      <p:ext uri="{BB962C8B-B14F-4D97-AF65-F5344CB8AC3E}">
        <p14:creationId xmlns:p14="http://schemas.microsoft.com/office/powerpoint/2010/main" val="8395436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　簡単なチェック法　＞</a:t>
            </a:r>
            <a:endParaRPr lang="en-US" altLang="ja-JP" dirty="0">
              <a:latin typeface="+mn-ea"/>
            </a:endParaRPr>
          </a:p>
          <a:p>
            <a:endParaRPr lang="en-US" altLang="ja-JP" dirty="0">
              <a:latin typeface="+mn-ea"/>
            </a:endParaRPr>
          </a:p>
          <a:p>
            <a:r>
              <a:rPr lang="ja-JP" altLang="en-US" dirty="0">
                <a:latin typeface="+mn-ea"/>
              </a:rPr>
              <a:t>　　　色のバリアフリーになっているかどうかの確認ですが</a:t>
            </a:r>
            <a:endParaRPr lang="en-US" altLang="ja-JP" dirty="0">
              <a:latin typeface="+mn-ea"/>
            </a:endParaRPr>
          </a:p>
          <a:p>
            <a:r>
              <a:rPr lang="ja-JP" altLang="en-US" dirty="0">
                <a:latin typeface="+mn-ea"/>
              </a:rPr>
              <a:t>　　　簡単なチェック法があります。</a:t>
            </a:r>
            <a:endParaRPr lang="en-US" altLang="ja-JP" dirty="0">
              <a:latin typeface="+mn-ea"/>
            </a:endParaRPr>
          </a:p>
          <a:p>
            <a:r>
              <a:rPr lang="ja-JP" altLang="en-US" dirty="0">
                <a:latin typeface="+mn-ea"/>
              </a:rPr>
              <a:t>　　　色刷りの資料は白黒コピーして判別できるものが良いでしょう。</a:t>
            </a:r>
            <a:endParaRPr lang="en-US" altLang="ja-JP" dirty="0">
              <a:latin typeface="+mn-ea"/>
            </a:endParaRPr>
          </a:p>
          <a:p>
            <a:endParaRPr lang="en-US" altLang="ja-JP" dirty="0">
              <a:latin typeface="+mn-ea"/>
            </a:endParaRPr>
          </a:p>
          <a:p>
            <a:r>
              <a:rPr lang="ja-JP" altLang="en-US" dirty="0">
                <a:latin typeface="+mn-ea"/>
              </a:rPr>
              <a:t>　　　コピーができないものは「色のシミュレータ」などで凡その判断が可能です。</a:t>
            </a:r>
            <a:endParaRPr lang="en-US" altLang="ja-JP" dirty="0">
              <a:latin typeface="+mn-ea"/>
            </a:endParaRPr>
          </a:p>
          <a:p>
            <a:r>
              <a:rPr lang="ja-JP" altLang="en-US" dirty="0">
                <a:latin typeface="+mn-ea"/>
              </a:rPr>
              <a:t>　　　色のシミュレータはスマートフォンなどで活用できます。</a:t>
            </a:r>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30</a:t>
            </a:fld>
            <a:endParaRPr kumimoji="1" lang="ja-JP" altLang="en-US"/>
          </a:p>
        </p:txBody>
      </p:sp>
    </p:spTree>
    <p:extLst>
      <p:ext uri="{BB962C8B-B14F-4D97-AF65-F5344CB8AC3E}">
        <p14:creationId xmlns:p14="http://schemas.microsoft.com/office/powerpoint/2010/main" val="33064408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lnSpc>
                <a:spcPct val="90000"/>
              </a:lnSpc>
              <a:buFontTx/>
              <a:buNone/>
            </a:pPr>
            <a:r>
              <a:rPr lang="ja-JP" altLang="en-US" dirty="0">
                <a:solidFill>
                  <a:schemeClr val="tx1"/>
                </a:solidFill>
                <a:latin typeface="+mn-ea"/>
                <a:ea typeface="+mn-ea"/>
              </a:rPr>
              <a:t>　実習・実験・観察では</a:t>
            </a:r>
            <a:endParaRPr lang="en-US" altLang="ja-JP" dirty="0">
              <a:solidFill>
                <a:schemeClr val="tx1"/>
              </a:solidFill>
              <a:latin typeface="+mn-ea"/>
              <a:ea typeface="+mn-ea"/>
            </a:endParaRPr>
          </a:p>
          <a:p>
            <a:pPr eaLnBrk="1" hangingPunct="1">
              <a:lnSpc>
                <a:spcPct val="90000"/>
              </a:lnSpc>
              <a:buFontTx/>
              <a:buNone/>
            </a:pPr>
            <a:r>
              <a:rPr lang="ja-JP" altLang="en-US" dirty="0">
                <a:solidFill>
                  <a:schemeClr val="tx1"/>
                </a:solidFill>
                <a:latin typeface="+mn-ea"/>
                <a:ea typeface="+mn-ea"/>
              </a:rPr>
              <a:t>　色または色の変化は色の名前を黒板などに文字で書きましょう（困っている生徒がいないか特に注意すること）</a:t>
            </a:r>
          </a:p>
          <a:p>
            <a:pPr algn="r" eaLnBrk="1" hangingPunct="1">
              <a:lnSpc>
                <a:spcPct val="90000"/>
              </a:lnSpc>
            </a:pPr>
            <a:endParaRPr lang="en-US" altLang="ja-JP" dirty="0">
              <a:solidFill>
                <a:schemeClr val="tx1"/>
              </a:solidFill>
              <a:latin typeface="+mn-ea"/>
              <a:ea typeface="+mn-ea"/>
            </a:endParaRPr>
          </a:p>
          <a:p>
            <a:pPr eaLnBrk="1" hangingPunct="1">
              <a:lnSpc>
                <a:spcPct val="90000"/>
              </a:lnSpc>
              <a:buFontTx/>
              <a:buNone/>
            </a:pPr>
            <a:r>
              <a:rPr lang="ja-JP" altLang="en-US" dirty="0">
                <a:solidFill>
                  <a:schemeClr val="tx1"/>
                </a:solidFill>
                <a:latin typeface="+mn-ea"/>
                <a:ea typeface="+mn-ea"/>
              </a:rPr>
              <a:t>　ラベルなどは色に頼らず必ず薬品の名前を確認するようにしましょう。</a:t>
            </a:r>
            <a:endParaRPr lang="en-US" altLang="ja-JP" dirty="0">
              <a:solidFill>
                <a:schemeClr val="tx1"/>
              </a:solidFill>
              <a:latin typeface="+mn-ea"/>
              <a:ea typeface="+mn-ea"/>
            </a:endParaRPr>
          </a:p>
          <a:p>
            <a:pPr eaLnBrk="1" hangingPunct="1">
              <a:lnSpc>
                <a:spcPct val="90000"/>
              </a:lnSpc>
              <a:buFontTx/>
              <a:buNone/>
            </a:pPr>
            <a:endParaRPr kumimoji="1" lang="en-US" altLang="ja-JP" dirty="0">
              <a:solidFill>
                <a:schemeClr val="tx1"/>
              </a:solidFill>
              <a:latin typeface="+mn-ea"/>
              <a:ea typeface="+mn-ea"/>
            </a:endParaRPr>
          </a:p>
          <a:p>
            <a:pPr eaLnBrk="1" hangingPunct="1">
              <a:lnSpc>
                <a:spcPct val="90000"/>
              </a:lnSpc>
              <a:buFontTx/>
              <a:buNone/>
            </a:pPr>
            <a:r>
              <a:rPr kumimoji="1" lang="ja-JP" altLang="en-US" dirty="0">
                <a:solidFill>
                  <a:schemeClr val="tx1"/>
                </a:solidFill>
                <a:latin typeface="+mn-ea"/>
                <a:ea typeface="+mn-ea"/>
              </a:rPr>
              <a:t>　実験中にも色名をしっかりと伝えましょう。</a:t>
            </a:r>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31</a:t>
            </a:fld>
            <a:endParaRPr kumimoji="1" lang="ja-JP" altLang="en-US"/>
          </a:p>
        </p:txBody>
      </p:sp>
    </p:spTree>
    <p:extLst>
      <p:ext uri="{BB962C8B-B14F-4D97-AF65-F5344CB8AC3E}">
        <p14:creationId xmlns:p14="http://schemas.microsoft.com/office/powerpoint/2010/main" val="2046481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chemeClr val="tx1"/>
                </a:solidFill>
                <a:latin typeface="+mn-ea"/>
                <a:ea typeface="+mn-ea"/>
              </a:rPr>
              <a:t>花の観察やスケッチ、または花や葉の色の違いを話し合ったりするような場合には、色名を伝え、部位を具体的に指し示します。</a:t>
            </a:r>
            <a:endParaRPr lang="en-US" altLang="ja-JP" dirty="0">
              <a:solidFill>
                <a:schemeClr val="tx1"/>
              </a:solidFill>
              <a:latin typeface="+mn-ea"/>
              <a:ea typeface="+mn-ea"/>
            </a:endParaRPr>
          </a:p>
          <a:p>
            <a:pPr marR="3171"/>
            <a:r>
              <a:rPr lang="ja-JP" altLang="en-US" dirty="0">
                <a:solidFill>
                  <a:schemeClr val="tx1"/>
                </a:solidFill>
                <a:latin typeface="+mn-ea"/>
                <a:ea typeface="+mn-ea"/>
              </a:rPr>
              <a:t>自然観察や写生の際に、色使いが異なった子どもがいても叱らないようにしましょう</a:t>
            </a:r>
            <a:endParaRPr kumimoji="1" lang="ja-JP" altLang="en-US" dirty="0">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32</a:t>
            </a:fld>
            <a:endParaRPr kumimoji="1" lang="ja-JP" altLang="en-US"/>
          </a:p>
        </p:txBody>
      </p:sp>
    </p:spTree>
    <p:extLst>
      <p:ext uri="{BB962C8B-B14F-4D97-AF65-F5344CB8AC3E}">
        <p14:creationId xmlns:p14="http://schemas.microsoft.com/office/powerpoint/2010/main" val="689384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416">
              <a:defRPr/>
            </a:pPr>
            <a:r>
              <a:rPr lang="ja-JP" altLang="en-US" dirty="0">
                <a:solidFill>
                  <a:schemeClr val="tx1"/>
                </a:solidFill>
                <a:latin typeface="+mn-ea"/>
                <a:ea typeface="+mn-ea"/>
              </a:rPr>
              <a:t>花の観察やスケッチ、または花や葉の色の違いを話し合ったりするような場合には、色名を伝え、部位を具体的に指し示します。</a:t>
            </a:r>
            <a:endParaRPr lang="en-US" altLang="ja-JP" dirty="0">
              <a:solidFill>
                <a:schemeClr val="tx1"/>
              </a:solidFill>
              <a:latin typeface="+mn-ea"/>
              <a:ea typeface="+mn-ea"/>
            </a:endParaRPr>
          </a:p>
          <a:p>
            <a:pPr defTabSz="947416">
              <a:defRPr/>
            </a:pPr>
            <a:r>
              <a:rPr lang="ja-JP" altLang="en-US" dirty="0">
                <a:solidFill>
                  <a:schemeClr val="tx1"/>
                </a:solidFill>
                <a:latin typeface="+mn-ea"/>
                <a:ea typeface="+mn-ea"/>
              </a:rPr>
              <a:t>色覚異常の程度によっては、赤い花や実が濃い緑の葉と同じように見えて混同したり、土</a:t>
            </a:r>
            <a:r>
              <a:rPr lang="en-US" altLang="ja-JP" dirty="0">
                <a:solidFill>
                  <a:schemeClr val="tx1"/>
                </a:solidFill>
                <a:latin typeface="+mn-ea"/>
                <a:ea typeface="+mn-ea"/>
              </a:rPr>
              <a:t>(</a:t>
            </a:r>
            <a:r>
              <a:rPr lang="ja-JP" altLang="en-US" dirty="0">
                <a:solidFill>
                  <a:schemeClr val="tx1"/>
                </a:solidFill>
                <a:latin typeface="+mn-ea"/>
                <a:ea typeface="+mn-ea"/>
              </a:rPr>
              <a:t>茶色</a:t>
            </a:r>
            <a:r>
              <a:rPr lang="en-US" altLang="ja-JP" dirty="0">
                <a:solidFill>
                  <a:schemeClr val="tx1"/>
                </a:solidFill>
                <a:latin typeface="+mn-ea"/>
                <a:ea typeface="+mn-ea"/>
              </a:rPr>
              <a:t>)</a:t>
            </a:r>
            <a:r>
              <a:rPr lang="ja-JP" altLang="en-US" dirty="0">
                <a:solidFill>
                  <a:schemeClr val="tx1"/>
                </a:solidFill>
                <a:latin typeface="+mn-ea"/>
                <a:ea typeface="+mn-ea"/>
              </a:rPr>
              <a:t>の中から発芽</a:t>
            </a:r>
            <a:r>
              <a:rPr lang="en-US" altLang="ja-JP" dirty="0">
                <a:solidFill>
                  <a:schemeClr val="tx1"/>
                </a:solidFill>
                <a:latin typeface="+mn-ea"/>
                <a:ea typeface="+mn-ea"/>
              </a:rPr>
              <a:t>(</a:t>
            </a:r>
            <a:r>
              <a:rPr lang="ja-JP" altLang="en-US" dirty="0">
                <a:solidFill>
                  <a:schemeClr val="tx1"/>
                </a:solidFill>
                <a:latin typeface="+mn-ea"/>
                <a:ea typeface="+mn-ea"/>
              </a:rPr>
              <a:t>緑色</a:t>
            </a:r>
            <a:r>
              <a:rPr lang="en-US" altLang="ja-JP" dirty="0">
                <a:solidFill>
                  <a:schemeClr val="tx1"/>
                </a:solidFill>
                <a:latin typeface="+mn-ea"/>
                <a:ea typeface="+mn-ea"/>
              </a:rPr>
              <a:t>)</a:t>
            </a:r>
            <a:r>
              <a:rPr lang="ja-JP" altLang="en-US" dirty="0">
                <a:solidFill>
                  <a:schemeClr val="tx1"/>
                </a:solidFill>
                <a:latin typeface="+mn-ea"/>
                <a:ea typeface="+mn-ea"/>
              </a:rPr>
              <a:t>する様子がわかりづらかったりすることがあります。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33</a:t>
            </a:fld>
            <a:endParaRPr kumimoji="1" lang="ja-JP" altLang="en-US"/>
          </a:p>
        </p:txBody>
      </p:sp>
    </p:spTree>
    <p:extLst>
      <p:ext uri="{BB962C8B-B14F-4D97-AF65-F5344CB8AC3E}">
        <p14:creationId xmlns:p14="http://schemas.microsoft.com/office/powerpoint/2010/main" val="9258696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buFont typeface="Wingdings" panose="05000000000000000000" pitchFamily="2" charset="2"/>
              <a:buNone/>
            </a:pPr>
            <a:r>
              <a:rPr lang="ja-JP" altLang="en-US" dirty="0">
                <a:latin typeface="+mn-ea"/>
              </a:rPr>
              <a:t>色覚異常では、特定の色彩が異なる色合いに感じられたり、微妙な違いがわからなかったりすることがあります。そのため、他の児童生徒と異なる色合いの表現をする場合もあるでしょう。　</a:t>
            </a:r>
            <a:endParaRPr lang="en-US" altLang="ja-JP" dirty="0">
              <a:latin typeface="+mn-ea"/>
            </a:endParaRPr>
          </a:p>
          <a:p>
            <a:pPr eaLnBrk="1" hangingPunct="1">
              <a:buFont typeface="Wingdings" panose="05000000000000000000" pitchFamily="2" charset="2"/>
              <a:buNone/>
            </a:pPr>
            <a:endParaRPr lang="en-US" altLang="ja-JP" dirty="0">
              <a:latin typeface="+mn-ea"/>
            </a:endParaRPr>
          </a:p>
          <a:p>
            <a:pPr eaLnBrk="1" hangingPunct="1">
              <a:buFont typeface="Wingdings" panose="05000000000000000000" pitchFamily="2" charset="2"/>
              <a:buNone/>
            </a:pPr>
            <a:r>
              <a:rPr lang="ja-JP" altLang="en-US" dirty="0">
                <a:latin typeface="+mn-ea"/>
              </a:rPr>
              <a:t>　図画工作などでは個々の見え方や感じ方を大切にし、見え方の違いについては、むしろ個々の特性として認め、創造的能力を高めるように指導しましょう。</a:t>
            </a:r>
          </a:p>
          <a:p>
            <a:r>
              <a:rPr lang="ja-JP" altLang="en-US" dirty="0">
                <a:latin typeface="+mn-ea"/>
              </a:rPr>
              <a:t>困っているようならさりげなく助けましょう。</a:t>
            </a:r>
          </a:p>
          <a:p>
            <a:endParaRPr lang="en-US" altLang="ja-JP" dirty="0">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34</a:t>
            </a:fld>
            <a:endParaRPr kumimoji="1" lang="ja-JP" altLang="en-US"/>
          </a:p>
        </p:txBody>
      </p:sp>
    </p:spTree>
    <p:extLst>
      <p:ext uri="{BB962C8B-B14F-4D97-AF65-F5344CB8AC3E}">
        <p14:creationId xmlns:p14="http://schemas.microsoft.com/office/powerpoint/2010/main" val="22677138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30000"/>
              </a:spcBef>
              <a:defRPr kumimoji="1" sz="1300">
                <a:solidFill>
                  <a:schemeClr val="tx1"/>
                </a:solidFill>
                <a:latin typeface="Arial" pitchFamily="34" charset="0"/>
                <a:ea typeface="ＭＳ Ｐ明朝" pitchFamily="18" charset="-128"/>
              </a:defRPr>
            </a:lvl1pPr>
            <a:lvl2pPr marL="764842" indent="-294424" algn="l">
              <a:spcBef>
                <a:spcPct val="30000"/>
              </a:spcBef>
              <a:defRPr kumimoji="1" sz="1300">
                <a:solidFill>
                  <a:schemeClr val="tx1"/>
                </a:solidFill>
                <a:latin typeface="Arial" pitchFamily="34" charset="0"/>
                <a:ea typeface="ＭＳ Ｐ明朝" pitchFamily="18" charset="-128"/>
              </a:defRPr>
            </a:lvl2pPr>
            <a:lvl3pPr marL="1177693" indent="-235210" algn="l">
              <a:spcBef>
                <a:spcPct val="30000"/>
              </a:spcBef>
              <a:defRPr kumimoji="1" sz="1300">
                <a:solidFill>
                  <a:schemeClr val="tx1"/>
                </a:solidFill>
                <a:latin typeface="Arial" pitchFamily="34" charset="0"/>
                <a:ea typeface="ＭＳ Ｐ明朝" pitchFamily="18" charset="-128"/>
              </a:defRPr>
            </a:lvl3pPr>
            <a:lvl4pPr marL="1649755" indent="-235210" algn="l">
              <a:spcBef>
                <a:spcPct val="30000"/>
              </a:spcBef>
              <a:defRPr kumimoji="1" sz="1300">
                <a:solidFill>
                  <a:schemeClr val="tx1"/>
                </a:solidFill>
                <a:latin typeface="Arial" pitchFamily="34" charset="0"/>
                <a:ea typeface="ＭＳ Ｐ明朝" pitchFamily="18" charset="-128"/>
              </a:defRPr>
            </a:lvl4pPr>
            <a:lvl5pPr marL="2120173" indent="-235210" algn="l">
              <a:spcBef>
                <a:spcPct val="30000"/>
              </a:spcBef>
              <a:defRPr kumimoji="1" sz="1300">
                <a:solidFill>
                  <a:schemeClr val="tx1"/>
                </a:solidFill>
                <a:latin typeface="Arial" pitchFamily="34" charset="0"/>
                <a:ea typeface="ＭＳ Ｐ明朝" pitchFamily="18" charset="-128"/>
              </a:defRPr>
            </a:lvl5pPr>
            <a:lvl6pPr marL="2593882" indent="-235210" eaLnBrk="0" fontAlgn="base" hangingPunct="0">
              <a:spcBef>
                <a:spcPct val="30000"/>
              </a:spcBef>
              <a:spcAft>
                <a:spcPct val="0"/>
              </a:spcAft>
              <a:defRPr kumimoji="1" sz="1300">
                <a:solidFill>
                  <a:schemeClr val="tx1"/>
                </a:solidFill>
                <a:latin typeface="Arial" pitchFamily="34" charset="0"/>
                <a:ea typeface="ＭＳ Ｐ明朝" pitchFamily="18" charset="-128"/>
              </a:defRPr>
            </a:lvl6pPr>
            <a:lvl7pPr marL="3067590" indent="-235210" eaLnBrk="0" fontAlgn="base" hangingPunct="0">
              <a:spcBef>
                <a:spcPct val="30000"/>
              </a:spcBef>
              <a:spcAft>
                <a:spcPct val="0"/>
              </a:spcAft>
              <a:defRPr kumimoji="1" sz="1300">
                <a:solidFill>
                  <a:schemeClr val="tx1"/>
                </a:solidFill>
                <a:latin typeface="Arial" pitchFamily="34" charset="0"/>
                <a:ea typeface="ＭＳ Ｐ明朝" pitchFamily="18" charset="-128"/>
              </a:defRPr>
            </a:lvl7pPr>
            <a:lvl8pPr marL="3541299" indent="-235210" eaLnBrk="0" fontAlgn="base" hangingPunct="0">
              <a:spcBef>
                <a:spcPct val="30000"/>
              </a:spcBef>
              <a:spcAft>
                <a:spcPct val="0"/>
              </a:spcAft>
              <a:defRPr kumimoji="1" sz="1300">
                <a:solidFill>
                  <a:schemeClr val="tx1"/>
                </a:solidFill>
                <a:latin typeface="Arial" pitchFamily="34" charset="0"/>
                <a:ea typeface="ＭＳ Ｐ明朝" pitchFamily="18" charset="-128"/>
              </a:defRPr>
            </a:lvl8pPr>
            <a:lvl9pPr marL="4015007" indent="-235210" eaLnBrk="0" fontAlgn="base" hangingPunct="0">
              <a:spcBef>
                <a:spcPct val="30000"/>
              </a:spcBef>
              <a:spcAft>
                <a:spcPct val="0"/>
              </a:spcAft>
              <a:defRPr kumimoji="1" sz="1300">
                <a:solidFill>
                  <a:schemeClr val="tx1"/>
                </a:solidFill>
                <a:latin typeface="Arial" pitchFamily="34" charset="0"/>
                <a:ea typeface="ＭＳ Ｐ明朝" pitchFamily="18" charset="-128"/>
              </a:defRPr>
            </a:lvl9pPr>
          </a:lstStyle>
          <a:p>
            <a:pPr algn="r">
              <a:spcBef>
                <a:spcPct val="0"/>
              </a:spcBef>
            </a:pPr>
            <a:fld id="{129E916D-2194-4631-8B35-8C37A1F9A967}" type="slidenum">
              <a:rPr lang="en-US" altLang="ja-JP" sz="1100">
                <a:ea typeface="ＭＳ Ｐゴシック" pitchFamily="50" charset="-128"/>
                <a:cs typeface="Osaka" charset="-128"/>
              </a:rPr>
              <a:pPr algn="r">
                <a:spcBef>
                  <a:spcPct val="0"/>
                </a:spcBef>
              </a:pPr>
              <a:t>35</a:t>
            </a:fld>
            <a:endParaRPr lang="en-US" altLang="ja-JP" sz="1100">
              <a:ea typeface="ＭＳ Ｐゴシック" pitchFamily="50" charset="-128"/>
              <a:cs typeface="Osaka"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72992" y="4940436"/>
            <a:ext cx="5678985" cy="46058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mn-ea"/>
              </a:rPr>
              <a:t>葉っぱの緑と鉢の茶色が似ているから逆に塗ってしまったのです。　</a:t>
            </a:r>
            <a:endParaRPr lang="en-US" altLang="ja-JP" dirty="0">
              <a:latin typeface="+mn-ea"/>
            </a:endParaRPr>
          </a:p>
          <a:p>
            <a:r>
              <a:rPr lang="ja-JP" altLang="en-US" dirty="0">
                <a:latin typeface="+mn-ea"/>
              </a:rPr>
              <a:t>色の間違いを否定するのではなく、成長に応じて、必要があればそれとなく修正しましょう。</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buFontTx/>
              <a:buNone/>
            </a:pPr>
            <a:r>
              <a:rPr lang="ja-JP" altLang="en-US" dirty="0">
                <a:solidFill>
                  <a:schemeClr val="tx1"/>
                </a:solidFill>
                <a:latin typeface="+mn-ea"/>
                <a:ea typeface="+mn-ea"/>
              </a:rPr>
              <a:t>地図で使用されている色を言葉で説明する。</a:t>
            </a:r>
            <a:endParaRPr lang="en-US" altLang="ja-JP" dirty="0">
              <a:solidFill>
                <a:schemeClr val="tx1"/>
              </a:solidFill>
              <a:latin typeface="+mn-ea"/>
              <a:ea typeface="+mn-ea"/>
            </a:endParaRPr>
          </a:p>
          <a:p>
            <a:pPr eaLnBrk="1" hangingPunct="1">
              <a:buFontTx/>
              <a:buNone/>
            </a:pPr>
            <a:r>
              <a:rPr lang="ja-JP" altLang="en-US" dirty="0">
                <a:solidFill>
                  <a:schemeClr val="tx1"/>
                </a:solidFill>
                <a:latin typeface="+mn-ea"/>
                <a:ea typeface="+mn-ea"/>
              </a:rPr>
              <a:t>「山は茶色」など知識を丁寧に教えること大切です。</a:t>
            </a:r>
            <a:endParaRPr lang="en-US" altLang="ja-JP" dirty="0">
              <a:solidFill>
                <a:schemeClr val="tx1"/>
              </a:solidFill>
              <a:latin typeface="+mn-ea"/>
              <a:ea typeface="+mn-ea"/>
            </a:endParaRPr>
          </a:p>
          <a:p>
            <a:pPr marR="2011"/>
            <a:r>
              <a:rPr lang="ja-JP" altLang="en-US" dirty="0">
                <a:solidFill>
                  <a:schemeClr val="tx1"/>
                </a:solidFill>
                <a:latin typeface="+mn-ea"/>
                <a:ea typeface="+mn-ea"/>
              </a:rPr>
              <a:t> 位置・形を補足し、指示棒を使って説明するなど、色以外の情報を加えることが大切です。</a:t>
            </a:r>
            <a:endParaRPr lang="en-US" altLang="ja-JP" dirty="0">
              <a:solidFill>
                <a:schemeClr val="tx1"/>
              </a:solidFill>
              <a:latin typeface="+mn-ea"/>
              <a:ea typeface="+mn-ea"/>
            </a:endParaRPr>
          </a:p>
          <a:p>
            <a:pPr eaLnBrk="1" hangingPunct="1">
              <a:buFontTx/>
              <a:buNone/>
            </a:pPr>
            <a:r>
              <a:rPr lang="ja-JP" altLang="en-US" dirty="0">
                <a:solidFill>
                  <a:schemeClr val="tx1"/>
                </a:solidFill>
                <a:latin typeface="+mn-ea"/>
                <a:ea typeface="+mn-ea"/>
              </a:rPr>
              <a:t>色鉛筆、クレヨンなどは常に色名がわかるよう色名を明記しておく（巻紙をはずさない）。</a:t>
            </a:r>
          </a:p>
          <a:p>
            <a:endParaRPr kumimoji="1" lang="ja-JP" altLang="en-US" dirty="0"/>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36</a:t>
            </a:fld>
            <a:endParaRPr kumimoji="1" lang="ja-JP" altLang="en-US"/>
          </a:p>
        </p:txBody>
      </p:sp>
    </p:spTree>
    <p:extLst>
      <p:ext uri="{BB962C8B-B14F-4D97-AF65-F5344CB8AC3E}">
        <p14:creationId xmlns:p14="http://schemas.microsoft.com/office/powerpoint/2010/main" val="9544654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n-ea"/>
                <a:ea typeface="+mn-ea"/>
              </a:rPr>
              <a:t>体育やクラブ活動で使用するハチマキやビブス、ゼッケンの色使いに注意しましょう。</a:t>
            </a:r>
            <a:endParaRPr kumimoji="1" lang="en-US" altLang="ja-JP" dirty="0">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37</a:t>
            </a:fld>
            <a:endParaRPr kumimoji="1" lang="ja-JP" altLang="en-US"/>
          </a:p>
        </p:txBody>
      </p:sp>
    </p:spTree>
    <p:extLst>
      <p:ext uri="{BB962C8B-B14F-4D97-AF65-F5344CB8AC3E}">
        <p14:creationId xmlns:p14="http://schemas.microsoft.com/office/powerpoint/2010/main" val="26997127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buFont typeface="Wingdings" panose="05000000000000000000" pitchFamily="2" charset="2"/>
              <a:buNone/>
            </a:pPr>
            <a:r>
              <a:rPr lang="ja-JP" altLang="en-US" dirty="0">
                <a:solidFill>
                  <a:schemeClr val="tx1"/>
                </a:solidFill>
                <a:latin typeface="+mn-ea"/>
                <a:ea typeface="+mn-ea"/>
              </a:rPr>
              <a:t>就職や入学試験の際の色覚検査は、原則廃止となっています。</a:t>
            </a:r>
            <a:endParaRPr lang="en-US" altLang="ja-JP" dirty="0">
              <a:solidFill>
                <a:schemeClr val="tx1"/>
              </a:solidFill>
              <a:latin typeface="+mn-ea"/>
              <a:ea typeface="+mn-ea"/>
            </a:endParaRPr>
          </a:p>
          <a:p>
            <a:pPr eaLnBrk="1" hangingPunct="1">
              <a:buFont typeface="Wingdings" panose="05000000000000000000" pitchFamily="2" charset="2"/>
              <a:buNone/>
            </a:pPr>
            <a:r>
              <a:rPr lang="ja-JP" altLang="en-US" dirty="0">
                <a:solidFill>
                  <a:schemeClr val="tx1"/>
                </a:solidFill>
                <a:latin typeface="+mn-ea"/>
                <a:ea typeface="+mn-ea"/>
              </a:rPr>
              <a:t>しかし、色を扱う職業は多いだけに、児童生徒本人も色覚異常の有無を知っておいたほうが良いでしょう。</a:t>
            </a:r>
            <a:endParaRPr lang="en-US" altLang="ja-JP" dirty="0">
              <a:solidFill>
                <a:schemeClr val="tx1"/>
              </a:solidFill>
              <a:latin typeface="+mn-ea"/>
              <a:ea typeface="+mn-ea"/>
            </a:endParaRPr>
          </a:p>
          <a:p>
            <a:pPr eaLnBrk="1" hangingPunct="1">
              <a:buFont typeface="Wingdings" panose="05000000000000000000" pitchFamily="2" charset="2"/>
              <a:buNone/>
            </a:pPr>
            <a:r>
              <a:rPr lang="ja-JP" altLang="en-US" dirty="0">
                <a:solidFill>
                  <a:schemeClr val="tx1"/>
                </a:solidFill>
                <a:latin typeface="+mn-ea"/>
                <a:ea typeface="+mn-ea"/>
              </a:rPr>
              <a:t>本人が自分の色覚特性を自覚し、色以外の情報を活用することが大切です。</a:t>
            </a:r>
            <a:endParaRPr lang="en-US" altLang="ja-JP" dirty="0">
              <a:solidFill>
                <a:schemeClr val="tx1"/>
              </a:solidFill>
              <a:latin typeface="+mn-ea"/>
              <a:ea typeface="+mn-ea"/>
            </a:endParaRPr>
          </a:p>
          <a:p>
            <a:pPr eaLnBrk="1" hangingPunct="1">
              <a:buFont typeface="Wingdings" panose="05000000000000000000" pitchFamily="2" charset="2"/>
              <a:buNone/>
            </a:pPr>
            <a:endParaRPr lang="en-US" altLang="ja-JP" dirty="0">
              <a:solidFill>
                <a:schemeClr val="tx1"/>
              </a:solidFill>
              <a:latin typeface="+mn-ea"/>
              <a:ea typeface="+mn-ea"/>
            </a:endParaRPr>
          </a:p>
          <a:p>
            <a:pPr defTabSz="947416">
              <a:defRPr/>
            </a:pPr>
            <a:r>
              <a:rPr lang="ja-JP" altLang="en-US" dirty="0">
                <a:solidFill>
                  <a:schemeClr val="tx1"/>
                </a:solidFill>
                <a:latin typeface="+mn-ea"/>
                <a:ea typeface="+mn-ea"/>
              </a:rPr>
              <a:t>進路指導の担当者は、そういう実態を踏まえながら、色覚異常の知識はもちろん、色覚異常がハンディになりうる進路や職種、色覚異常のために制限されている職業などについても知っていなくてはなりません。</a:t>
            </a:r>
          </a:p>
          <a:p>
            <a:pPr eaLnBrk="1" hangingPunct="1">
              <a:buFont typeface="Wingdings" panose="05000000000000000000" pitchFamily="2" charset="2"/>
              <a:buNone/>
            </a:pPr>
            <a:endParaRPr kumimoji="1" lang="ja-JP" altLang="en-US" dirty="0"/>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38</a:t>
            </a:fld>
            <a:endParaRPr kumimoji="1" lang="ja-JP" altLang="en-US"/>
          </a:p>
        </p:txBody>
      </p:sp>
    </p:spTree>
    <p:extLst>
      <p:ext uri="{BB962C8B-B14F-4D97-AF65-F5344CB8AC3E}">
        <p14:creationId xmlns:p14="http://schemas.microsoft.com/office/powerpoint/2010/main" val="31105225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buFont typeface="Wingdings" panose="05000000000000000000" pitchFamily="2" charset="2"/>
              <a:buNone/>
            </a:pPr>
            <a:r>
              <a:rPr lang="ja-JP" altLang="en-US" dirty="0">
                <a:solidFill>
                  <a:schemeClr val="tx1"/>
                </a:solidFill>
                <a:latin typeface="+mn-ea"/>
                <a:ea typeface="+mn-ea"/>
              </a:rPr>
              <a:t>色覚異常のために制限される資格や職種としては、今のところパイロット、船舶・鉄道の運行業務、警察官、自衛官　などがあります。</a:t>
            </a:r>
            <a:endParaRPr lang="en-US" altLang="ja-JP" dirty="0">
              <a:solidFill>
                <a:schemeClr val="tx1"/>
              </a:solidFill>
              <a:latin typeface="+mn-ea"/>
              <a:ea typeface="+mn-ea"/>
            </a:endParaRPr>
          </a:p>
          <a:p>
            <a:pPr eaLnBrk="1" hangingPunct="1">
              <a:lnSpc>
                <a:spcPct val="80000"/>
              </a:lnSpc>
              <a:buFontTx/>
              <a:buNone/>
            </a:pPr>
            <a:r>
              <a:rPr lang="ja-JP" altLang="en-US" dirty="0">
                <a:solidFill>
                  <a:schemeClr val="tx1"/>
                </a:solidFill>
                <a:latin typeface="+mn-ea"/>
                <a:ea typeface="+mn-ea"/>
              </a:rPr>
              <a:t>制限の内容は職種によって色々で、地域差もあります。</a:t>
            </a:r>
            <a:endParaRPr lang="en-US" altLang="ja-JP" dirty="0">
              <a:solidFill>
                <a:schemeClr val="tx1"/>
              </a:solidFill>
              <a:latin typeface="+mn-ea"/>
              <a:ea typeface="+mn-ea"/>
            </a:endParaRPr>
          </a:p>
          <a:p>
            <a:pPr eaLnBrk="1" hangingPunct="1">
              <a:lnSpc>
                <a:spcPct val="80000"/>
              </a:lnSpc>
              <a:buFontTx/>
              <a:buNone/>
            </a:pPr>
            <a:r>
              <a:rPr lang="ja-JP" altLang="en-US" dirty="0">
                <a:solidFill>
                  <a:schemeClr val="tx1"/>
                </a:solidFill>
                <a:latin typeface="+mn-ea"/>
                <a:ea typeface="+mn-ea"/>
              </a:rPr>
              <a:t>制限の見直しが行われていることもありますので、その都度、確認が必要です。</a:t>
            </a:r>
            <a:endParaRPr lang="en-US" altLang="ja-JP" dirty="0">
              <a:solidFill>
                <a:schemeClr val="tx1"/>
              </a:solidFill>
              <a:latin typeface="+mn-ea"/>
              <a:ea typeface="+mn-ea"/>
            </a:endParaRPr>
          </a:p>
          <a:p>
            <a:endParaRPr kumimoji="1" lang="en-US" altLang="ja-JP" dirty="0">
              <a:solidFill>
                <a:schemeClr val="tx1"/>
              </a:solidFill>
              <a:latin typeface="+mn-ea"/>
              <a:ea typeface="+mn-ea"/>
            </a:endParaRPr>
          </a:p>
          <a:p>
            <a:pPr eaLnBrk="1" hangingPunct="1">
              <a:lnSpc>
                <a:spcPct val="120000"/>
              </a:lnSpc>
              <a:buFont typeface="Wingdings" panose="05000000000000000000" pitchFamily="2" charset="2"/>
              <a:buNone/>
            </a:pPr>
            <a:r>
              <a:rPr lang="ja-JP" altLang="en-US" dirty="0">
                <a:solidFill>
                  <a:schemeClr val="tx1"/>
                </a:solidFill>
                <a:latin typeface="+mn-ea"/>
                <a:ea typeface="+mn-ea"/>
              </a:rPr>
              <a:t>しかし職業選択にあたっては、あくまで本人の希望を尊重すべきであり、色覚異常を理由に進路変更が必要だと決めつけるべきではありません。</a:t>
            </a:r>
            <a:endParaRPr lang="en-US" altLang="ja-JP" dirty="0">
              <a:solidFill>
                <a:schemeClr val="tx1"/>
              </a:solidFill>
              <a:latin typeface="+mn-ea"/>
              <a:ea typeface="+mn-ea"/>
            </a:endParaRPr>
          </a:p>
          <a:p>
            <a:pPr eaLnBrk="1" hangingPunct="1">
              <a:lnSpc>
                <a:spcPct val="120000"/>
              </a:lnSpc>
              <a:buFont typeface="Wingdings" panose="05000000000000000000" pitchFamily="2" charset="2"/>
              <a:buNone/>
            </a:pPr>
            <a:r>
              <a:rPr lang="ja-JP" altLang="en-US" dirty="0">
                <a:solidFill>
                  <a:schemeClr val="tx1"/>
                </a:solidFill>
                <a:latin typeface="+mn-ea"/>
                <a:ea typeface="+mn-ea"/>
              </a:rPr>
              <a:t>児童生徒が自らの生き方を考え、自己の能力や適性を正しく理解した上で、自分に適した進路を主体的に選択できるようにすることが重要です。</a:t>
            </a:r>
            <a:endParaRPr lang="en-US" altLang="ja-JP" dirty="0">
              <a:solidFill>
                <a:schemeClr val="tx1"/>
              </a:solidFill>
              <a:latin typeface="+mn-ea"/>
              <a:ea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39</a:t>
            </a:fld>
            <a:endParaRPr kumimoji="1" lang="ja-JP" altLang="en-US"/>
          </a:p>
        </p:txBody>
      </p:sp>
    </p:spTree>
    <p:extLst>
      <p:ext uri="{BB962C8B-B14F-4D97-AF65-F5344CB8AC3E}">
        <p14:creationId xmlns:p14="http://schemas.microsoft.com/office/powerpoint/2010/main" val="1930837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300" b="1">
                <a:solidFill>
                  <a:schemeClr val="tx1"/>
                </a:solidFill>
                <a:latin typeface="Arial" pitchFamily="34" charset="0"/>
                <a:ea typeface="ＭＳ Ｐゴシック" pitchFamily="50" charset="-128"/>
              </a:defRPr>
            </a:lvl1pPr>
            <a:lvl2pPr marL="39110540" indent="-38640121">
              <a:defRPr sz="3300" b="1">
                <a:solidFill>
                  <a:schemeClr val="tx1"/>
                </a:solidFill>
                <a:latin typeface="Arial" pitchFamily="34" charset="0"/>
                <a:ea typeface="ＭＳ Ｐゴシック" pitchFamily="50" charset="-128"/>
              </a:defRPr>
            </a:lvl2pPr>
            <a:lvl3pPr marL="1177693" indent="-235210">
              <a:defRPr sz="3300" b="1">
                <a:solidFill>
                  <a:schemeClr val="tx1"/>
                </a:solidFill>
                <a:latin typeface="Arial" pitchFamily="34" charset="0"/>
                <a:ea typeface="ＭＳ Ｐゴシック" pitchFamily="50" charset="-128"/>
              </a:defRPr>
            </a:lvl3pPr>
            <a:lvl4pPr marL="1649755" indent="-235210">
              <a:defRPr sz="3300" b="1">
                <a:solidFill>
                  <a:schemeClr val="tx1"/>
                </a:solidFill>
                <a:latin typeface="Arial" pitchFamily="34" charset="0"/>
                <a:ea typeface="ＭＳ Ｐゴシック" pitchFamily="50" charset="-128"/>
              </a:defRPr>
            </a:lvl4pPr>
            <a:lvl5pPr marL="2120173" indent="-235210">
              <a:defRPr sz="3300" b="1">
                <a:solidFill>
                  <a:schemeClr val="tx1"/>
                </a:solidFill>
                <a:latin typeface="Arial" pitchFamily="34" charset="0"/>
                <a:ea typeface="ＭＳ Ｐゴシック" pitchFamily="50" charset="-128"/>
              </a:defRPr>
            </a:lvl5pPr>
            <a:lvl6pPr marL="2593882" indent="-235210" algn="ctr" eaLnBrk="0" fontAlgn="base" hangingPunct="0">
              <a:spcBef>
                <a:spcPct val="0"/>
              </a:spcBef>
              <a:spcAft>
                <a:spcPct val="0"/>
              </a:spcAft>
              <a:defRPr sz="3300" b="1">
                <a:solidFill>
                  <a:schemeClr val="tx1"/>
                </a:solidFill>
                <a:latin typeface="Arial" pitchFamily="34" charset="0"/>
                <a:ea typeface="ＭＳ Ｐゴシック" pitchFamily="50" charset="-128"/>
              </a:defRPr>
            </a:lvl6pPr>
            <a:lvl7pPr marL="3067590" indent="-235210" algn="ctr" eaLnBrk="0" fontAlgn="base" hangingPunct="0">
              <a:spcBef>
                <a:spcPct val="0"/>
              </a:spcBef>
              <a:spcAft>
                <a:spcPct val="0"/>
              </a:spcAft>
              <a:defRPr sz="3300" b="1">
                <a:solidFill>
                  <a:schemeClr val="tx1"/>
                </a:solidFill>
                <a:latin typeface="Arial" pitchFamily="34" charset="0"/>
                <a:ea typeface="ＭＳ Ｐゴシック" pitchFamily="50" charset="-128"/>
              </a:defRPr>
            </a:lvl7pPr>
            <a:lvl8pPr marL="3541299" indent="-235210" algn="ctr" eaLnBrk="0" fontAlgn="base" hangingPunct="0">
              <a:spcBef>
                <a:spcPct val="0"/>
              </a:spcBef>
              <a:spcAft>
                <a:spcPct val="0"/>
              </a:spcAft>
              <a:defRPr sz="3300" b="1">
                <a:solidFill>
                  <a:schemeClr val="tx1"/>
                </a:solidFill>
                <a:latin typeface="Arial" pitchFamily="34" charset="0"/>
                <a:ea typeface="ＭＳ Ｐゴシック" pitchFamily="50" charset="-128"/>
              </a:defRPr>
            </a:lvl8pPr>
            <a:lvl9pPr marL="4015007" indent="-235210" algn="ctr" eaLnBrk="0" fontAlgn="base" hangingPunct="0">
              <a:spcBef>
                <a:spcPct val="0"/>
              </a:spcBef>
              <a:spcAft>
                <a:spcPct val="0"/>
              </a:spcAft>
              <a:defRPr sz="3300" b="1">
                <a:solidFill>
                  <a:schemeClr val="tx1"/>
                </a:solidFill>
                <a:latin typeface="Arial" pitchFamily="34" charset="0"/>
                <a:ea typeface="ＭＳ Ｐゴシック" pitchFamily="50" charset="-128"/>
              </a:defRPr>
            </a:lvl9pPr>
          </a:lstStyle>
          <a:p>
            <a:fld id="{2DD982DD-05FA-4277-95C8-F2944FD2B8C6}" type="slidenum">
              <a:rPr lang="en-US" altLang="ja-JP" sz="1100" b="0"/>
              <a:pPr/>
              <a:t>4</a:t>
            </a:fld>
            <a:endParaRPr lang="en-US" altLang="ja-JP" sz="1100" b="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72992" y="4849613"/>
            <a:ext cx="5678985" cy="460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mn-ea"/>
              </a:rPr>
              <a:t>眼球の内面にはスクリーンに相当する網膜という場所があり</a:t>
            </a:r>
            <a:endParaRPr lang="en-US" altLang="ja-JP" dirty="0">
              <a:latin typeface="+mn-ea"/>
            </a:endParaRPr>
          </a:p>
          <a:p>
            <a:pPr eaLnBrk="1" hangingPunct="1"/>
            <a:r>
              <a:rPr lang="ja-JP" altLang="en-US" dirty="0">
                <a:latin typeface="+mn-ea"/>
              </a:rPr>
              <a:t>その中には視細胞がたくさんあります。</a:t>
            </a:r>
            <a:endParaRPr lang="en-US" altLang="ja-JP" dirty="0">
              <a:latin typeface="+mn-ea"/>
            </a:endParaRPr>
          </a:p>
          <a:p>
            <a:pPr eaLnBrk="1" hangingPunct="1"/>
            <a:r>
              <a:rPr lang="ja-JP" altLang="en-US" dirty="0">
                <a:latin typeface="+mn-ea"/>
              </a:rPr>
              <a:t>視細胞の役割のひとつに色を感じる「色覚」があります。</a:t>
            </a:r>
            <a:endParaRPr lang="en-US" altLang="ja-JP" dirty="0">
              <a:latin typeface="+mn-ea"/>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n-ea"/>
                <a:ea typeface="+mn-ea"/>
              </a:rPr>
              <a:t>日本学校保健会　ポータルサイトには色覚の啓発情報が多く掲載されています。</a:t>
            </a:r>
            <a:endParaRPr kumimoji="1" lang="en-US" altLang="ja-JP" dirty="0">
              <a:solidFill>
                <a:schemeClr val="tx1"/>
              </a:solidFill>
              <a:latin typeface="+mn-ea"/>
              <a:ea typeface="+mn-ea"/>
            </a:endParaRPr>
          </a:p>
          <a:p>
            <a:endParaRPr kumimoji="1" lang="en-US" altLang="ja-JP" dirty="0">
              <a:solidFill>
                <a:schemeClr val="tx1"/>
              </a:solidFill>
              <a:latin typeface="+mn-ea"/>
              <a:ea typeface="+mn-ea"/>
            </a:endParaRPr>
          </a:p>
          <a:p>
            <a:r>
              <a:rPr kumimoji="1" lang="ja-JP" altLang="en-US" dirty="0">
                <a:solidFill>
                  <a:schemeClr val="tx1"/>
                </a:solidFill>
                <a:latin typeface="+mn-ea"/>
                <a:ea typeface="+mn-ea"/>
              </a:rPr>
              <a:t>例えば　「学校における色覚に関する資料」</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「色のバリアフリーを理解するためのＱ＆Ａ」</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「みんなが見やすい色環境」　</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などがあります。ぜひ活用してください。</a:t>
            </a:r>
          </a:p>
        </p:txBody>
      </p:sp>
      <p:sp>
        <p:nvSpPr>
          <p:cNvPr id="4" name="スライド番号プレースホルダー 3"/>
          <p:cNvSpPr>
            <a:spLocks noGrp="1"/>
          </p:cNvSpPr>
          <p:nvPr>
            <p:ph type="sldNum" sz="quarter" idx="10"/>
          </p:nvPr>
        </p:nvSpPr>
        <p:spPr/>
        <p:txBody>
          <a:bodyPr/>
          <a:lstStyle/>
          <a:p>
            <a:fld id="{A1BB9817-14D8-42D7-8BB3-29A59C4B8417}" type="slidenum">
              <a:rPr kumimoji="1" lang="ja-JP" altLang="en-US" smtClean="0"/>
              <a:t>40</a:t>
            </a:fld>
            <a:endParaRPr kumimoji="1" lang="ja-JP" altLang="en-US"/>
          </a:p>
        </p:txBody>
      </p:sp>
    </p:spTree>
    <p:extLst>
      <p:ext uri="{BB962C8B-B14F-4D97-AF65-F5344CB8AC3E}">
        <p14:creationId xmlns:p14="http://schemas.microsoft.com/office/powerpoint/2010/main" val="1424010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34A4B2-138F-46DF-9E5F-632E55ECB2CA}" type="slidenum">
              <a:rPr lang="en-US" altLang="ja-JP"/>
              <a:pPr/>
              <a:t>41</a:t>
            </a:fld>
            <a:endParaRPr lang="en-US" altLang="ja-JP"/>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ja-JP" altLang="en-US" dirty="0">
                <a:solidFill>
                  <a:schemeClr val="tx1"/>
                </a:solidFill>
                <a:latin typeface="+mn-ea"/>
                <a:ea typeface="+mn-ea"/>
              </a:rPr>
              <a:t>文部科学省の指導により平成１９年度に日本学校保健会に設置された色覚バリアフリー推進委員会が作成した</a:t>
            </a:r>
            <a:r>
              <a:rPr lang="en-US" altLang="ja-JP" dirty="0">
                <a:solidFill>
                  <a:schemeClr val="tx1"/>
                </a:solidFill>
                <a:latin typeface="+mn-ea"/>
                <a:ea typeface="+mn-ea"/>
              </a:rPr>
              <a:t>A</a:t>
            </a:r>
            <a:r>
              <a:rPr lang="ja-JP" altLang="en-US" dirty="0">
                <a:solidFill>
                  <a:schemeClr val="tx1"/>
                </a:solidFill>
                <a:latin typeface="+mn-ea"/>
                <a:ea typeface="+mn-ea"/>
              </a:rPr>
              <a:t>４裏表フルカラーのリーフレット「みんなが見やすい色環境」は、平成２０年度は全教職員に、２１年度と２２年度については新任教師に（幼稚園～高校）対して配布されました。現在、日本学校保健会ポータルサイトからダウンロードできます。</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n-ea"/>
                <a:ea typeface="+mn-ea"/>
              </a:rPr>
              <a:t>　日本眼科医会では色覚のパンフレットを作成し、色覚啓発に取り組んでおります。</a:t>
            </a:r>
            <a:endParaRPr kumimoji="1" lang="en-US" altLang="ja-JP" dirty="0">
              <a:solidFill>
                <a:schemeClr val="tx1"/>
              </a:solidFill>
              <a:latin typeface="+mn-ea"/>
              <a:ea typeface="+mn-ea"/>
            </a:endParaRPr>
          </a:p>
          <a:p>
            <a:endParaRPr kumimoji="1" lang="en-US" altLang="ja-JP" dirty="0">
              <a:solidFill>
                <a:schemeClr val="tx1"/>
              </a:solidFill>
              <a:latin typeface="+mn-ea"/>
              <a:ea typeface="+mn-ea"/>
            </a:endParaRPr>
          </a:p>
          <a:p>
            <a:r>
              <a:rPr kumimoji="1" lang="ja-JP" altLang="en-US" dirty="0">
                <a:solidFill>
                  <a:schemeClr val="tx1"/>
                </a:solidFill>
                <a:latin typeface="+mn-ea"/>
                <a:ea typeface="+mn-ea"/>
              </a:rPr>
              <a:t>　日本眼科医会ホームページからも内容をご確認いただけます。</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　分かりやすい内容ですので、ご覧ください。</a:t>
            </a:r>
            <a:endParaRPr kumimoji="1" lang="en-US" altLang="ja-JP" dirty="0">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fld id="{273D5296-B5ED-4DD0-A462-A91E4640D1BB}" type="slidenum">
              <a:rPr kumimoji="1" lang="ja-JP" altLang="en-US" smtClean="0"/>
              <a:t>42</a:t>
            </a:fld>
            <a:endParaRPr kumimoji="1" lang="ja-JP" altLang="en-US" dirty="0"/>
          </a:p>
        </p:txBody>
      </p:sp>
    </p:spTree>
    <p:extLst>
      <p:ext uri="{BB962C8B-B14F-4D97-AF65-F5344CB8AC3E}">
        <p14:creationId xmlns:p14="http://schemas.microsoft.com/office/powerpoint/2010/main" val="20664788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lnSpc>
                <a:spcPct val="120000"/>
              </a:lnSpc>
              <a:spcBef>
                <a:spcPct val="0"/>
              </a:spcBef>
              <a:buClrTx/>
              <a:buSzTx/>
              <a:buFontTx/>
              <a:buNone/>
            </a:pPr>
            <a:r>
              <a:rPr lang="ja-JP" altLang="en-US" dirty="0">
                <a:solidFill>
                  <a:schemeClr val="tx1"/>
                </a:solidFill>
                <a:latin typeface="+mn-ea"/>
                <a:ea typeface="+mn-ea"/>
              </a:rPr>
              <a:t>教職員は、クラスに色覚異常の児童生徒がいるという前提で授業や活動をして欲しいです。　　　　　　　</a:t>
            </a:r>
            <a:endParaRPr lang="en-US" altLang="ja-JP" dirty="0">
              <a:solidFill>
                <a:schemeClr val="tx1"/>
              </a:solidFill>
              <a:latin typeface="+mn-ea"/>
              <a:ea typeface="+mn-ea"/>
            </a:endParaRPr>
          </a:p>
          <a:p>
            <a:pPr eaLnBrk="1" hangingPunct="1">
              <a:lnSpc>
                <a:spcPct val="120000"/>
              </a:lnSpc>
              <a:spcBef>
                <a:spcPct val="0"/>
              </a:spcBef>
              <a:buClrTx/>
              <a:buSzTx/>
              <a:buFontTx/>
              <a:buNone/>
            </a:pPr>
            <a:r>
              <a:rPr lang="ja-JP" altLang="en-US" dirty="0">
                <a:solidFill>
                  <a:schemeClr val="tx1"/>
                </a:solidFill>
                <a:latin typeface="+mn-ea"/>
                <a:ea typeface="+mn-ea"/>
              </a:rPr>
              <a:t>　色覚について正しい知識を持ち、自らの不用意な言葉や対応で児童生徒を傷つけることがないように配慮をしましょう。</a:t>
            </a:r>
            <a:endParaRPr lang="en-US" altLang="ja-JP" dirty="0">
              <a:solidFill>
                <a:schemeClr val="tx1"/>
              </a:solidFill>
              <a:latin typeface="+mn-ea"/>
              <a:ea typeface="+mn-ea"/>
            </a:endParaRPr>
          </a:p>
          <a:p>
            <a:pPr eaLnBrk="1" hangingPunct="1">
              <a:lnSpc>
                <a:spcPct val="120000"/>
              </a:lnSpc>
              <a:spcBef>
                <a:spcPct val="0"/>
              </a:spcBef>
              <a:buClrTx/>
              <a:buSzTx/>
              <a:buFontTx/>
              <a:buNone/>
            </a:pPr>
            <a:endParaRPr lang="en-US" altLang="ja-JP" dirty="0">
              <a:solidFill>
                <a:schemeClr val="tx1"/>
              </a:solidFill>
              <a:latin typeface="+mn-ea"/>
              <a:ea typeface="+mn-ea"/>
            </a:endParaRPr>
          </a:p>
          <a:p>
            <a:pPr eaLnBrk="1" hangingPunct="1">
              <a:lnSpc>
                <a:spcPct val="120000"/>
              </a:lnSpc>
              <a:spcBef>
                <a:spcPct val="0"/>
              </a:spcBef>
              <a:buClrTx/>
              <a:buSzTx/>
              <a:buFontTx/>
              <a:buNone/>
            </a:pPr>
            <a:r>
              <a:rPr lang="ja-JP" altLang="en-US" dirty="0">
                <a:solidFill>
                  <a:schemeClr val="tx1"/>
                </a:solidFill>
                <a:latin typeface="+mn-ea"/>
                <a:ea typeface="+mn-ea"/>
              </a:rPr>
              <a:t>進路指導でも色覚の特性も考慮することが大切です。 </a:t>
            </a:r>
          </a:p>
          <a:p>
            <a:pPr defTabSz="947416">
              <a:defRPr/>
            </a:pPr>
            <a:r>
              <a:rPr lang="ja-JP" altLang="en-US" dirty="0">
                <a:solidFill>
                  <a:schemeClr val="tx1"/>
                </a:solidFill>
                <a:latin typeface="+mn-ea"/>
                <a:ea typeface="+mn-ea"/>
              </a:rPr>
              <a:t>そしてみんなが見やすい色環境、学校での色のバリアフリーを進めましょう！</a:t>
            </a:r>
            <a:endParaRPr lang="en-US" altLang="ja-JP" dirty="0">
              <a:solidFill>
                <a:schemeClr val="tx1"/>
              </a:solidFill>
              <a:latin typeface="+mn-ea"/>
              <a:ea typeface="+mn-ea"/>
            </a:endParaRPr>
          </a:p>
          <a:p>
            <a:endParaRPr kumimoji="1" lang="ja-JP" altLang="en-US" b="0" dirty="0"/>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43</a:t>
            </a:fld>
            <a:endParaRPr kumimoji="1" lang="ja-JP" altLang="en-US"/>
          </a:p>
        </p:txBody>
      </p:sp>
    </p:spTree>
    <p:extLst>
      <p:ext uri="{BB962C8B-B14F-4D97-AF65-F5344CB8AC3E}">
        <p14:creationId xmlns:p14="http://schemas.microsoft.com/office/powerpoint/2010/main" val="40273029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mn-ea"/>
                <a:ea typeface="+mn-ea"/>
              </a:rPr>
              <a:t>色の見え方には個人差　多様性があります。</a:t>
            </a:r>
            <a:endParaRPr kumimoji="1" lang="en-US" altLang="ja-JP" dirty="0">
              <a:solidFill>
                <a:schemeClr val="tx1"/>
              </a:solidFill>
              <a:latin typeface="+mn-ea"/>
              <a:ea typeface="+mn-ea"/>
            </a:endParaRPr>
          </a:p>
          <a:p>
            <a:r>
              <a:rPr kumimoji="1" lang="ja-JP" altLang="en-US" dirty="0">
                <a:solidFill>
                  <a:schemeClr val="tx1"/>
                </a:solidFill>
                <a:latin typeface="+mn-ea"/>
                <a:ea typeface="+mn-ea"/>
              </a:rPr>
              <a:t>皆が生活しやすい色の環境を整えましょう。</a:t>
            </a:r>
            <a:endParaRPr kumimoji="1" lang="en-US" altLang="ja-JP" dirty="0">
              <a:solidFill>
                <a:schemeClr val="tx1"/>
              </a:solidFill>
              <a:latin typeface="+mn-ea"/>
              <a:ea typeface="+mn-ea"/>
            </a:endParaRPr>
          </a:p>
          <a:p>
            <a:endParaRPr kumimoji="1" lang="en-US" altLang="ja-JP" dirty="0">
              <a:solidFill>
                <a:schemeClr val="tx1"/>
              </a:solidFill>
              <a:latin typeface="+mn-ea"/>
              <a:ea typeface="+mn-ea"/>
            </a:endParaRPr>
          </a:p>
          <a:p>
            <a:r>
              <a:rPr kumimoji="1" lang="ja-JP" altLang="en-US" dirty="0">
                <a:solidFill>
                  <a:schemeClr val="tx1"/>
                </a:solidFill>
                <a:latin typeface="+mn-ea"/>
                <a:ea typeface="+mn-ea"/>
              </a:rPr>
              <a:t>学校での色のバリアフリーを進めましょう。</a:t>
            </a:r>
            <a:endParaRPr kumimoji="1" lang="en-US" altLang="ja-JP" dirty="0">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fld id="{F56168DF-2FD5-4FB8-8EB0-AF618EFFC5BE}" type="slidenum">
              <a:rPr kumimoji="1" lang="ja-JP" altLang="en-US" smtClean="0"/>
              <a:t>44</a:t>
            </a:fld>
            <a:endParaRPr kumimoji="1" lang="ja-JP" altLang="en-US"/>
          </a:p>
        </p:txBody>
      </p:sp>
    </p:spTree>
    <p:extLst>
      <p:ext uri="{BB962C8B-B14F-4D97-AF65-F5344CB8AC3E}">
        <p14:creationId xmlns:p14="http://schemas.microsoft.com/office/powerpoint/2010/main" val="2383200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ED66D156-0E1A-4E3B-BD06-30333B2CAF69}"/>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89187BAA-9ADB-41AA-9C8B-FC89BD0F88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2" name="スライド番号プレースホルダー 1">
            <a:extLst>
              <a:ext uri="{FF2B5EF4-FFF2-40B4-BE49-F238E27FC236}">
                <a16:creationId xmlns:a16="http://schemas.microsoft.com/office/drawing/2014/main" id="{3B28DFAB-60B9-40BC-A3EA-C2E0AC8AC778}"/>
              </a:ext>
            </a:extLst>
          </p:cNvPr>
          <p:cNvSpPr>
            <a:spLocks noGrp="1"/>
          </p:cNvSpPr>
          <p:nvPr>
            <p:ph type="sldNum" sz="quarter" idx="5"/>
          </p:nvPr>
        </p:nvSpPr>
        <p:spPr/>
        <p:txBody>
          <a:bodyPr/>
          <a:lstStyle/>
          <a:p>
            <a:fld id="{F56168DF-2FD5-4FB8-8EB0-AF618EFFC5BE}" type="slidenum">
              <a:rPr kumimoji="1" lang="ja-JP" altLang="en-US" smtClean="0"/>
              <a:t>45</a:t>
            </a:fld>
            <a:endParaRPr kumimoji="1" lang="ja-JP" altLang="en-US"/>
          </a:p>
        </p:txBody>
      </p:sp>
    </p:spTree>
    <p:extLst>
      <p:ext uri="{BB962C8B-B14F-4D97-AF65-F5344CB8AC3E}">
        <p14:creationId xmlns:p14="http://schemas.microsoft.com/office/powerpoint/2010/main" val="2687834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946880" y="4849613"/>
            <a:ext cx="5678985" cy="460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mn-ea"/>
              </a:rPr>
              <a:t>視細胞には杆体と錐体の</a:t>
            </a:r>
            <a:r>
              <a:rPr lang="en-US" altLang="ja-JP" dirty="0">
                <a:latin typeface="+mn-ea"/>
              </a:rPr>
              <a:t>2</a:t>
            </a:r>
            <a:r>
              <a:rPr lang="ja-JP" altLang="en-US" dirty="0">
                <a:latin typeface="+mn-ea"/>
              </a:rPr>
              <a:t>種類あります。</a:t>
            </a:r>
          </a:p>
          <a:p>
            <a:r>
              <a:rPr lang="ja-JP" altLang="en-US" dirty="0">
                <a:latin typeface="+mn-ea"/>
              </a:rPr>
              <a:t>杆体はわずかな光を感じます。</a:t>
            </a:r>
          </a:p>
          <a:p>
            <a:r>
              <a:rPr lang="ja-JP" altLang="en-US" dirty="0">
                <a:latin typeface="+mn-ea"/>
              </a:rPr>
              <a:t>錐体は明るいところで働き、色や形を見分けます。</a:t>
            </a:r>
          </a:p>
          <a:p>
            <a:r>
              <a:rPr lang="ja-JP" altLang="en-US" dirty="0">
                <a:latin typeface="+mn-ea"/>
              </a:rPr>
              <a:t>錐体にはＬ（赤）錐体・Ｍ（緑）錐体・Ｓ（青）錐体の</a:t>
            </a:r>
            <a:r>
              <a:rPr lang="en-US" altLang="ja-JP" dirty="0">
                <a:latin typeface="+mn-ea"/>
              </a:rPr>
              <a:t>3</a:t>
            </a:r>
            <a:r>
              <a:rPr lang="ja-JP" altLang="en-US" dirty="0">
                <a:latin typeface="+mn-ea"/>
              </a:rPr>
              <a:t>種類があり</a:t>
            </a:r>
          </a:p>
          <a:p>
            <a:r>
              <a:rPr lang="ja-JP" altLang="en-US" dirty="0">
                <a:latin typeface="+mn-ea"/>
              </a:rPr>
              <a:t>その中に視物質という光をよく感じるたんぱく質を持っています。</a:t>
            </a:r>
          </a:p>
        </p:txBody>
      </p:sp>
      <p:sp>
        <p:nvSpPr>
          <p:cNvPr id="2" name="スライド番号プレースホルダー 1">
            <a:extLst>
              <a:ext uri="{FF2B5EF4-FFF2-40B4-BE49-F238E27FC236}">
                <a16:creationId xmlns:a16="http://schemas.microsoft.com/office/drawing/2014/main" id="{88BCCAE9-AFFE-4378-AF8F-5CFCCC1C511B}"/>
              </a:ext>
            </a:extLst>
          </p:cNvPr>
          <p:cNvSpPr>
            <a:spLocks noGrp="1"/>
          </p:cNvSpPr>
          <p:nvPr>
            <p:ph type="sldNum" sz="quarter" idx="5"/>
          </p:nvPr>
        </p:nvSpPr>
        <p:spPr/>
        <p:txBody>
          <a:bodyPr/>
          <a:lstStyle/>
          <a:p>
            <a:fld id="{F56168DF-2FD5-4FB8-8EB0-AF618EFFC5BE}" type="slidenum">
              <a:rPr kumimoji="1" lang="ja-JP" altLang="en-US" smtClean="0"/>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959369" y="4835270"/>
            <a:ext cx="5680119" cy="46058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mn-ea"/>
              </a:rPr>
              <a:t>Ｌ（赤）錐体は長い波長の光によく反応する視物質をもっています。</a:t>
            </a:r>
          </a:p>
          <a:p>
            <a:r>
              <a:rPr lang="ja-JP" altLang="en-US" dirty="0">
                <a:latin typeface="+mn-ea"/>
              </a:rPr>
              <a:t>Ｍ（緑）錐体はそれより少し短い中波長の光によく反応する視物質をもち、</a:t>
            </a:r>
          </a:p>
          <a:p>
            <a:r>
              <a:rPr lang="ja-JP" altLang="en-US" dirty="0">
                <a:latin typeface="+mn-ea"/>
              </a:rPr>
              <a:t>Ｓ（青）錐体は短い波長の光によく反応する視物質をもっています。</a:t>
            </a:r>
          </a:p>
          <a:p>
            <a:r>
              <a:rPr lang="ja-JP" altLang="en-US" dirty="0">
                <a:latin typeface="+mn-ea"/>
              </a:rPr>
              <a:t>実は、光に含まれる色、赤、緑、青に対して、Ｌ・Ｍ・Ｓの</a:t>
            </a:r>
            <a:r>
              <a:rPr lang="en-US" altLang="ja-JP" dirty="0">
                <a:latin typeface="+mn-ea"/>
              </a:rPr>
              <a:t>3</a:t>
            </a:r>
            <a:r>
              <a:rPr lang="ja-JP" altLang="en-US" dirty="0">
                <a:latin typeface="+mn-ea"/>
              </a:rPr>
              <a:t>種類の錐体が反応し、</a:t>
            </a:r>
            <a:endParaRPr lang="en-US" altLang="ja-JP" dirty="0">
              <a:latin typeface="+mn-ea"/>
            </a:endParaRPr>
          </a:p>
          <a:p>
            <a:r>
              <a:rPr lang="ja-JP" altLang="en-US" dirty="0">
                <a:latin typeface="+mn-ea"/>
              </a:rPr>
              <a:t>それぞれがどの程度反応しているかの割合の組み合わせの情報を得て、</a:t>
            </a:r>
            <a:endParaRPr lang="en-US" altLang="ja-JP" dirty="0">
              <a:latin typeface="+mn-ea"/>
            </a:endParaRPr>
          </a:p>
          <a:p>
            <a:r>
              <a:rPr lang="ja-JP" altLang="en-US" dirty="0">
                <a:latin typeface="+mn-ea"/>
              </a:rPr>
              <a:t>脳がさまざまな色として認識しているのです。</a:t>
            </a:r>
          </a:p>
          <a:p>
            <a:r>
              <a:rPr lang="ja-JP" altLang="en-US" dirty="0">
                <a:latin typeface="+mn-ea"/>
              </a:rPr>
              <a:t>光の三原色である赤・緑・青をいろいろな割り合いで</a:t>
            </a:r>
          </a:p>
          <a:p>
            <a:r>
              <a:rPr lang="ja-JP" altLang="en-US" dirty="0">
                <a:latin typeface="+mn-ea"/>
              </a:rPr>
              <a:t>混ぜるといろいろな色が作れるのと同じようなことです。</a:t>
            </a:r>
          </a:p>
          <a:p>
            <a:r>
              <a:rPr lang="ja-JP" altLang="en-US" dirty="0">
                <a:latin typeface="+mn-ea"/>
              </a:rPr>
              <a:t>赤･緑･青錐体のどれかの反応が低下すると</a:t>
            </a:r>
          </a:p>
          <a:p>
            <a:r>
              <a:rPr lang="ja-JP" altLang="en-US" dirty="0">
                <a:latin typeface="+mn-ea"/>
              </a:rPr>
              <a:t>反応の割合の組み合わせが変わってしまいます。</a:t>
            </a:r>
          </a:p>
        </p:txBody>
      </p:sp>
      <p:sp>
        <p:nvSpPr>
          <p:cNvPr id="2" name="スライド番号プレースホルダー 1">
            <a:extLst>
              <a:ext uri="{FF2B5EF4-FFF2-40B4-BE49-F238E27FC236}">
                <a16:creationId xmlns:a16="http://schemas.microsoft.com/office/drawing/2014/main" id="{7E32A6C6-E816-4A16-AA0C-E58A3A532E8C}"/>
              </a:ext>
            </a:extLst>
          </p:cNvPr>
          <p:cNvSpPr>
            <a:spLocks noGrp="1"/>
          </p:cNvSpPr>
          <p:nvPr>
            <p:ph type="sldNum" sz="quarter" idx="5"/>
          </p:nvPr>
        </p:nvSpPr>
        <p:spPr/>
        <p:txBody>
          <a:bodyPr/>
          <a:lstStyle/>
          <a:p>
            <a:fld id="{F56168DF-2FD5-4FB8-8EB0-AF618EFFC5BE}" type="slidenum">
              <a:rPr kumimoji="1" lang="ja-JP" altLang="en-US" smtClean="0"/>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300" b="1">
                <a:solidFill>
                  <a:schemeClr val="tx1"/>
                </a:solidFill>
                <a:latin typeface="Arial" pitchFamily="34" charset="0"/>
                <a:ea typeface="ＭＳ Ｐゴシック" pitchFamily="50" charset="-128"/>
              </a:defRPr>
            </a:lvl1pPr>
            <a:lvl2pPr marL="39110540" indent="-38640121">
              <a:defRPr sz="3300" b="1">
                <a:solidFill>
                  <a:schemeClr val="tx1"/>
                </a:solidFill>
                <a:latin typeface="Arial" pitchFamily="34" charset="0"/>
                <a:ea typeface="ＭＳ Ｐゴシック" pitchFamily="50" charset="-128"/>
              </a:defRPr>
            </a:lvl2pPr>
            <a:lvl3pPr marL="1177693" indent="-235210">
              <a:defRPr sz="3300" b="1">
                <a:solidFill>
                  <a:schemeClr val="tx1"/>
                </a:solidFill>
                <a:latin typeface="Arial" pitchFamily="34" charset="0"/>
                <a:ea typeface="ＭＳ Ｐゴシック" pitchFamily="50" charset="-128"/>
              </a:defRPr>
            </a:lvl3pPr>
            <a:lvl4pPr marL="1649755" indent="-235210">
              <a:defRPr sz="3300" b="1">
                <a:solidFill>
                  <a:schemeClr val="tx1"/>
                </a:solidFill>
                <a:latin typeface="Arial" pitchFamily="34" charset="0"/>
                <a:ea typeface="ＭＳ Ｐゴシック" pitchFamily="50" charset="-128"/>
              </a:defRPr>
            </a:lvl4pPr>
            <a:lvl5pPr marL="2120173" indent="-235210">
              <a:defRPr sz="3300" b="1">
                <a:solidFill>
                  <a:schemeClr val="tx1"/>
                </a:solidFill>
                <a:latin typeface="Arial" pitchFamily="34" charset="0"/>
                <a:ea typeface="ＭＳ Ｐゴシック" pitchFamily="50" charset="-128"/>
              </a:defRPr>
            </a:lvl5pPr>
            <a:lvl6pPr marL="2593882" indent="-235210" algn="ctr" eaLnBrk="0" fontAlgn="base" hangingPunct="0">
              <a:spcBef>
                <a:spcPct val="0"/>
              </a:spcBef>
              <a:spcAft>
                <a:spcPct val="0"/>
              </a:spcAft>
              <a:defRPr sz="3300" b="1">
                <a:solidFill>
                  <a:schemeClr val="tx1"/>
                </a:solidFill>
                <a:latin typeface="Arial" pitchFamily="34" charset="0"/>
                <a:ea typeface="ＭＳ Ｐゴシック" pitchFamily="50" charset="-128"/>
              </a:defRPr>
            </a:lvl6pPr>
            <a:lvl7pPr marL="3067590" indent="-235210" algn="ctr" eaLnBrk="0" fontAlgn="base" hangingPunct="0">
              <a:spcBef>
                <a:spcPct val="0"/>
              </a:spcBef>
              <a:spcAft>
                <a:spcPct val="0"/>
              </a:spcAft>
              <a:defRPr sz="3300" b="1">
                <a:solidFill>
                  <a:schemeClr val="tx1"/>
                </a:solidFill>
                <a:latin typeface="Arial" pitchFamily="34" charset="0"/>
                <a:ea typeface="ＭＳ Ｐゴシック" pitchFamily="50" charset="-128"/>
              </a:defRPr>
            </a:lvl7pPr>
            <a:lvl8pPr marL="3541299" indent="-235210" algn="ctr" eaLnBrk="0" fontAlgn="base" hangingPunct="0">
              <a:spcBef>
                <a:spcPct val="0"/>
              </a:spcBef>
              <a:spcAft>
                <a:spcPct val="0"/>
              </a:spcAft>
              <a:defRPr sz="3300" b="1">
                <a:solidFill>
                  <a:schemeClr val="tx1"/>
                </a:solidFill>
                <a:latin typeface="Arial" pitchFamily="34" charset="0"/>
                <a:ea typeface="ＭＳ Ｐゴシック" pitchFamily="50" charset="-128"/>
              </a:defRPr>
            </a:lvl8pPr>
            <a:lvl9pPr marL="4015007" indent="-235210" algn="ctr" eaLnBrk="0" fontAlgn="base" hangingPunct="0">
              <a:spcBef>
                <a:spcPct val="0"/>
              </a:spcBef>
              <a:spcAft>
                <a:spcPct val="0"/>
              </a:spcAft>
              <a:defRPr sz="3300" b="1">
                <a:solidFill>
                  <a:schemeClr val="tx1"/>
                </a:solidFill>
                <a:latin typeface="Arial" pitchFamily="34" charset="0"/>
                <a:ea typeface="ＭＳ Ｐゴシック" pitchFamily="50" charset="-128"/>
              </a:defRPr>
            </a:lvl9pPr>
          </a:lstStyle>
          <a:p>
            <a:fld id="{231CD886-6FCE-491E-A573-EB0199FD1E1C}" type="slidenum">
              <a:rPr lang="en-US" altLang="ja-JP" sz="1100" b="0"/>
              <a:pPr/>
              <a:t>7</a:t>
            </a:fld>
            <a:endParaRPr lang="en-US" altLang="ja-JP" sz="1100" b="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20766" y="4875905"/>
            <a:ext cx="5678985" cy="460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mn-ea"/>
              </a:rPr>
              <a:t>先天色覚異常とは、うまれつきに、</a:t>
            </a:r>
          </a:p>
          <a:p>
            <a:pPr eaLnBrk="1" hangingPunct="1"/>
            <a:r>
              <a:rPr lang="ja-JP" altLang="en-US" dirty="0">
                <a:latin typeface="+mn-ea"/>
              </a:rPr>
              <a:t>Ｌ（赤）・Ｍ（緑）・Ｓ（青）の</a:t>
            </a:r>
            <a:r>
              <a:rPr lang="en-US" altLang="ja-JP" dirty="0">
                <a:latin typeface="+mn-ea"/>
              </a:rPr>
              <a:t>3</a:t>
            </a:r>
            <a:r>
              <a:rPr lang="ja-JP" altLang="en-US" dirty="0">
                <a:latin typeface="+mn-ea"/>
              </a:rPr>
              <a:t>種類の錐体のうちの</a:t>
            </a:r>
            <a:endParaRPr lang="en-US" altLang="ja-JP" dirty="0">
              <a:latin typeface="+mn-ea"/>
            </a:endParaRPr>
          </a:p>
          <a:p>
            <a:pPr eaLnBrk="1" hangingPunct="1"/>
            <a:r>
              <a:rPr lang="ja-JP" altLang="en-US" dirty="0">
                <a:latin typeface="+mn-ea"/>
              </a:rPr>
              <a:t>どれかに変化があって、その感度が低くなるために、</a:t>
            </a:r>
            <a:endParaRPr lang="en-US" altLang="ja-JP" dirty="0">
              <a:latin typeface="+mn-ea"/>
            </a:endParaRPr>
          </a:p>
          <a:p>
            <a:pPr eaLnBrk="1" hangingPunct="1"/>
            <a:r>
              <a:rPr lang="ja-JP" altLang="en-US" dirty="0">
                <a:latin typeface="+mn-ea"/>
              </a:rPr>
              <a:t>正常とされる大多数の人と、色の感じ方が異なっているものです。</a:t>
            </a:r>
          </a:p>
          <a:p>
            <a:pPr eaLnBrk="1" hangingPunct="1"/>
            <a:r>
              <a:rPr lang="ja-JP" altLang="en-US" dirty="0">
                <a:latin typeface="+mn-ea"/>
              </a:rPr>
              <a:t>目や脳などの病気のために生じるものは</a:t>
            </a:r>
          </a:p>
          <a:p>
            <a:pPr eaLnBrk="1" hangingPunct="1"/>
            <a:r>
              <a:rPr lang="ja-JP" altLang="en-US" dirty="0">
                <a:latin typeface="+mn-ea"/>
              </a:rPr>
              <a:t>後天性色覚異常といって、全く別のことです。</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4021385" y="9720737"/>
            <a:ext cx="3076780" cy="51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85" tIns="47142" rIns="94285" bIns="47142" anchor="b"/>
          <a:lstStyle>
            <a:lvl1pPr>
              <a:defRPr sz="3200" b="1">
                <a:solidFill>
                  <a:schemeClr val="tx1"/>
                </a:solidFill>
                <a:latin typeface="Arial" pitchFamily="34" charset="0"/>
                <a:ea typeface="ＭＳ Ｐゴシック" pitchFamily="50" charset="-128"/>
              </a:defRPr>
            </a:lvl1pPr>
            <a:lvl2pPr marL="37931725" indent="-37474525">
              <a:defRPr sz="3200" b="1">
                <a:solidFill>
                  <a:schemeClr val="tx1"/>
                </a:solidFill>
                <a:latin typeface="Arial" pitchFamily="34" charset="0"/>
                <a:ea typeface="ＭＳ Ｐゴシック" pitchFamily="50" charset="-128"/>
              </a:defRPr>
            </a:lvl2pPr>
            <a:lvl3pPr marL="1143000" indent="-228600">
              <a:defRPr sz="3200" b="1">
                <a:solidFill>
                  <a:schemeClr val="tx1"/>
                </a:solidFill>
                <a:latin typeface="Arial" pitchFamily="34" charset="0"/>
                <a:ea typeface="ＭＳ Ｐゴシック" pitchFamily="50" charset="-128"/>
              </a:defRPr>
            </a:lvl3pPr>
            <a:lvl4pPr marL="1600200" indent="-228600">
              <a:defRPr sz="3200" b="1">
                <a:solidFill>
                  <a:schemeClr val="tx1"/>
                </a:solidFill>
                <a:latin typeface="Arial" pitchFamily="34" charset="0"/>
                <a:ea typeface="ＭＳ Ｐゴシック" pitchFamily="50" charset="-128"/>
              </a:defRPr>
            </a:lvl4pPr>
            <a:lvl5pPr marL="2057400" indent="-228600">
              <a:defRPr sz="3200" b="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sz="3200" b="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sz="3200" b="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sz="3200" b="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sz="3200" b="1">
                <a:solidFill>
                  <a:schemeClr val="tx1"/>
                </a:solidFill>
                <a:latin typeface="Arial" pitchFamily="34" charset="0"/>
                <a:ea typeface="ＭＳ Ｐゴシック" pitchFamily="50" charset="-128"/>
              </a:defRPr>
            </a:lvl9pPr>
          </a:lstStyle>
          <a:p>
            <a:pPr algn="r"/>
            <a:fld id="{1A3A83F8-9B8C-47DA-B479-A6E8374DF882}" type="slidenum">
              <a:rPr lang="en-US" altLang="ja-JP" sz="1100" b="0"/>
              <a:pPr algn="r"/>
              <a:t>8</a:t>
            </a:fld>
            <a:endParaRPr lang="en-US" altLang="ja-JP" sz="1100" b="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85478" y="4861567"/>
            <a:ext cx="5680120" cy="46058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mn-ea"/>
              </a:rPr>
              <a:t>先天色覚異常のうち赤（ </a:t>
            </a:r>
            <a:r>
              <a:rPr lang="en-US" altLang="ja-JP" dirty="0">
                <a:latin typeface="+mn-ea"/>
              </a:rPr>
              <a:t>L</a:t>
            </a:r>
            <a:r>
              <a:rPr lang="ja-JP" altLang="en-US" dirty="0">
                <a:latin typeface="+mn-ea"/>
              </a:rPr>
              <a:t> ）錐体が変化している人を</a:t>
            </a:r>
            <a:r>
              <a:rPr lang="en-US" altLang="ja-JP" dirty="0">
                <a:latin typeface="+mn-ea"/>
              </a:rPr>
              <a:t>1</a:t>
            </a:r>
            <a:r>
              <a:rPr lang="ja-JP" altLang="en-US" dirty="0">
                <a:latin typeface="+mn-ea"/>
              </a:rPr>
              <a:t>型色覚、</a:t>
            </a:r>
            <a:endParaRPr lang="en-US" altLang="ja-JP" dirty="0">
              <a:latin typeface="+mn-ea"/>
            </a:endParaRPr>
          </a:p>
          <a:p>
            <a:pPr eaLnBrk="1" hangingPunct="1"/>
            <a:r>
              <a:rPr lang="ja-JP" altLang="en-US" dirty="0">
                <a:latin typeface="+mn-ea"/>
              </a:rPr>
              <a:t>緑（ </a:t>
            </a:r>
            <a:r>
              <a:rPr lang="en-US" altLang="ja-JP" dirty="0">
                <a:latin typeface="+mn-ea"/>
              </a:rPr>
              <a:t>M</a:t>
            </a:r>
            <a:r>
              <a:rPr lang="ja-JP" altLang="en-US" dirty="0">
                <a:latin typeface="+mn-ea"/>
              </a:rPr>
              <a:t> ）錐体が変化している人を</a:t>
            </a:r>
            <a:r>
              <a:rPr lang="en-US" altLang="ja-JP" dirty="0">
                <a:latin typeface="+mn-ea"/>
              </a:rPr>
              <a:t>2</a:t>
            </a:r>
            <a:r>
              <a:rPr lang="ja-JP" altLang="en-US" dirty="0">
                <a:latin typeface="+mn-ea"/>
              </a:rPr>
              <a:t>型色覚といい、</a:t>
            </a:r>
            <a:endParaRPr lang="en-US" altLang="ja-JP" dirty="0">
              <a:latin typeface="+mn-ea"/>
            </a:endParaRPr>
          </a:p>
          <a:p>
            <a:pPr eaLnBrk="1" hangingPunct="1"/>
            <a:r>
              <a:rPr lang="ja-JP" altLang="en-US" dirty="0">
                <a:latin typeface="+mn-ea"/>
              </a:rPr>
              <a:t>この二つのタイプを合わせると日本人の男性の</a:t>
            </a:r>
            <a:r>
              <a:rPr lang="en-US" altLang="ja-JP" dirty="0">
                <a:latin typeface="+mn-ea"/>
              </a:rPr>
              <a:t>20</a:t>
            </a:r>
            <a:r>
              <a:rPr lang="ja-JP" altLang="en-US" dirty="0">
                <a:latin typeface="+mn-ea"/>
              </a:rPr>
              <a:t>人に一人、</a:t>
            </a:r>
            <a:endParaRPr lang="en-US" altLang="ja-JP" dirty="0">
              <a:latin typeface="+mn-ea"/>
            </a:endParaRPr>
          </a:p>
          <a:p>
            <a:pPr eaLnBrk="1" hangingPunct="1"/>
            <a:r>
              <a:rPr lang="ja-JP" altLang="en-US" dirty="0">
                <a:latin typeface="+mn-ea"/>
              </a:rPr>
              <a:t>日本全体では男性</a:t>
            </a:r>
            <a:r>
              <a:rPr lang="en-US" altLang="ja-JP" dirty="0">
                <a:latin typeface="+mn-ea"/>
              </a:rPr>
              <a:t>300</a:t>
            </a:r>
            <a:r>
              <a:rPr lang="ja-JP" altLang="en-US" dirty="0">
                <a:latin typeface="+mn-ea"/>
              </a:rPr>
              <a:t>万人、</a:t>
            </a:r>
            <a:endParaRPr lang="en-US" altLang="ja-JP" dirty="0">
              <a:latin typeface="+mn-ea"/>
            </a:endParaRPr>
          </a:p>
          <a:p>
            <a:pPr eaLnBrk="1" hangingPunct="1"/>
            <a:r>
              <a:rPr lang="ja-JP" altLang="en-US" dirty="0">
                <a:latin typeface="+mn-ea"/>
              </a:rPr>
              <a:t>女性では</a:t>
            </a:r>
            <a:r>
              <a:rPr lang="en-US" altLang="ja-JP" dirty="0">
                <a:latin typeface="+mn-ea"/>
              </a:rPr>
              <a:t>500</a:t>
            </a:r>
            <a:r>
              <a:rPr lang="ja-JP" altLang="en-US" dirty="0">
                <a:latin typeface="+mn-ea"/>
              </a:rPr>
              <a:t>人に一人、日本全体では</a:t>
            </a:r>
            <a:r>
              <a:rPr lang="en-US" altLang="ja-JP" dirty="0">
                <a:latin typeface="+mn-ea"/>
              </a:rPr>
              <a:t>12</a:t>
            </a:r>
            <a:r>
              <a:rPr lang="ja-JP" altLang="en-US" dirty="0">
                <a:latin typeface="+mn-ea"/>
              </a:rPr>
              <a:t>万人くらいになります。</a:t>
            </a:r>
            <a:endParaRPr lang="en-US" altLang="ja-JP" dirty="0">
              <a:latin typeface="+mn-ea"/>
            </a:endParaRPr>
          </a:p>
          <a:p>
            <a:pPr eaLnBrk="1" hangingPunct="1"/>
            <a:r>
              <a:rPr lang="ja-JP" altLang="en-US" dirty="0">
                <a:latin typeface="+mn-ea"/>
              </a:rPr>
              <a:t>青錐体の変化している人は</a:t>
            </a:r>
            <a:r>
              <a:rPr lang="en-US" altLang="ja-JP" dirty="0">
                <a:latin typeface="+mn-ea"/>
              </a:rPr>
              <a:t>10</a:t>
            </a:r>
            <a:r>
              <a:rPr lang="ja-JP" altLang="en-US" dirty="0">
                <a:latin typeface="+mn-ea"/>
              </a:rPr>
              <a:t>万人に一人と大変少ないので</a:t>
            </a:r>
            <a:endParaRPr lang="en-US" altLang="ja-JP" dirty="0">
              <a:latin typeface="+mn-ea"/>
            </a:endParaRPr>
          </a:p>
          <a:p>
            <a:pPr eaLnBrk="1" hangingPunct="1"/>
            <a:r>
              <a:rPr lang="ja-JP" altLang="en-US" dirty="0">
                <a:latin typeface="+mn-ea"/>
              </a:rPr>
              <a:t>普通は先天色覚異常というとこの二つのことを意味しています。</a:t>
            </a:r>
            <a:endParaRPr lang="en-US" altLang="ja-JP" dirty="0">
              <a:latin typeface="+mn-ea"/>
            </a:endParaRPr>
          </a:p>
          <a:p>
            <a:pPr eaLnBrk="1" hangingPunct="1"/>
            <a:endParaRPr lang="ja-JP" altLang="en-US" dirty="0">
              <a:latin typeface="+mn-ea"/>
            </a:endParaRPr>
          </a:p>
          <a:p>
            <a:pPr eaLnBrk="1" hangingPunct="1"/>
            <a:endParaRPr lang="ja-JP" altLang="en-US" sz="1500" dirty="0">
              <a:latin typeface="Arial" pitchFamily="34" charset="0"/>
              <a:ea typeface="ＭＳ Ｐ明朝" pitchFamily="18" charset="-128"/>
            </a:endParaRPr>
          </a:p>
        </p:txBody>
      </p:sp>
      <p:sp>
        <p:nvSpPr>
          <p:cNvPr id="2" name="スライド番号プレースホルダー 1">
            <a:extLst>
              <a:ext uri="{FF2B5EF4-FFF2-40B4-BE49-F238E27FC236}">
                <a16:creationId xmlns:a16="http://schemas.microsoft.com/office/drawing/2014/main" id="{1582CBB7-1706-4C55-B53E-74A38EDFF3E8}"/>
              </a:ext>
            </a:extLst>
          </p:cNvPr>
          <p:cNvSpPr>
            <a:spLocks noGrp="1"/>
          </p:cNvSpPr>
          <p:nvPr>
            <p:ph type="sldNum" sz="quarter" idx="5"/>
          </p:nvPr>
        </p:nvSpPr>
        <p:spPr/>
        <p:txBody>
          <a:bodyPr/>
          <a:lstStyle/>
          <a:p>
            <a:fld id="{F56168DF-2FD5-4FB8-8EB0-AF618EFFC5BE}" type="slidenum">
              <a:rPr kumimoji="1" lang="ja-JP" altLang="en-US" smtClean="0"/>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xfrm>
            <a:off x="959369" y="4861567"/>
            <a:ext cx="5680119" cy="46058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mn-ea"/>
              </a:rPr>
              <a:t>これは色相環（色の環）というもので、</a:t>
            </a:r>
            <a:endParaRPr lang="en-US" altLang="ja-JP" dirty="0">
              <a:latin typeface="+mn-ea"/>
            </a:endParaRPr>
          </a:p>
          <a:p>
            <a:pPr eaLnBrk="1" hangingPunct="1"/>
            <a:r>
              <a:rPr lang="ja-JP" altLang="en-US" dirty="0">
                <a:latin typeface="+mn-ea"/>
              </a:rPr>
              <a:t>色覚が正常な場合は黄・橙・赤・赤紫という順に似ているように感じ、</a:t>
            </a:r>
            <a:endParaRPr lang="en-US" altLang="ja-JP" dirty="0">
              <a:latin typeface="+mn-ea"/>
            </a:endParaRPr>
          </a:p>
          <a:p>
            <a:pPr eaLnBrk="1" hangingPunct="1"/>
            <a:r>
              <a:rPr lang="ja-JP" altLang="en-US" dirty="0">
                <a:latin typeface="+mn-ea"/>
              </a:rPr>
              <a:t>黄と青紫、赤と緑はそれぞれ反対色と感じます。</a:t>
            </a:r>
            <a:endParaRPr lang="en-US" altLang="ja-JP" dirty="0">
              <a:latin typeface="+mn-ea"/>
            </a:endParaRPr>
          </a:p>
          <a:p>
            <a:pPr eaLnBrk="1" hangingPunct="1"/>
            <a:r>
              <a:rPr lang="ja-JP" altLang="en-US" dirty="0">
                <a:latin typeface="+mn-ea"/>
              </a:rPr>
              <a:t>先天色覚異常の場合は赤と緑の方向に圧縮されたような状態で、</a:t>
            </a:r>
            <a:endParaRPr lang="en-US" altLang="ja-JP" dirty="0">
              <a:latin typeface="+mn-ea"/>
            </a:endParaRPr>
          </a:p>
          <a:p>
            <a:pPr eaLnBrk="1" hangingPunct="1"/>
            <a:r>
              <a:rPr lang="ja-JP" altLang="en-US" dirty="0">
                <a:latin typeface="+mn-ea"/>
              </a:rPr>
              <a:t>程度が強くなるほど圧縮の程度が強く、</a:t>
            </a:r>
            <a:endParaRPr lang="en-US" altLang="ja-JP" dirty="0">
              <a:latin typeface="+mn-ea"/>
            </a:endParaRPr>
          </a:p>
          <a:p>
            <a:pPr eaLnBrk="1" hangingPunct="1"/>
            <a:r>
              <a:rPr lang="ja-JP" altLang="en-US" dirty="0">
                <a:latin typeface="+mn-ea"/>
              </a:rPr>
              <a:t>右端の図のように、向かい合わせの色同士、</a:t>
            </a:r>
            <a:endParaRPr lang="en-US" altLang="ja-JP" dirty="0">
              <a:latin typeface="+mn-ea"/>
            </a:endParaRPr>
          </a:p>
          <a:p>
            <a:pPr eaLnBrk="1" hangingPunct="1"/>
            <a:r>
              <a:rPr lang="ja-JP" altLang="en-US" dirty="0">
                <a:latin typeface="+mn-ea"/>
              </a:rPr>
              <a:t>黄緑と橙、緑と赤、青緑と赤紫がよく似て見えています。</a:t>
            </a:r>
            <a:endParaRPr lang="en-US" altLang="ja-JP" dirty="0">
              <a:latin typeface="+mn-ea"/>
            </a:endParaRPr>
          </a:p>
          <a:p>
            <a:pPr eaLnBrk="1" hangingPunct="1"/>
            <a:endParaRPr lang="ja-JP" altLang="en-US" dirty="0">
              <a:latin typeface="+mn-ea"/>
            </a:endParaRPr>
          </a:p>
          <a:p>
            <a:pPr eaLnBrk="1" hangingPunct="1"/>
            <a:endParaRPr lang="ja-JP" altLang="en-US" sz="1500" dirty="0">
              <a:latin typeface="Arial" pitchFamily="34" charset="0"/>
              <a:ea typeface="ＭＳ Ｐ明朝" pitchFamily="18" charset="-128"/>
            </a:endParaRPr>
          </a:p>
        </p:txBody>
      </p:sp>
      <p:sp>
        <p:nvSpPr>
          <p:cNvPr id="2" name="スライド番号プレースホルダー 1">
            <a:extLst>
              <a:ext uri="{FF2B5EF4-FFF2-40B4-BE49-F238E27FC236}">
                <a16:creationId xmlns:a16="http://schemas.microsoft.com/office/drawing/2014/main" id="{1BF004E7-DE9A-4545-9567-8BD190B3B2CD}"/>
              </a:ext>
            </a:extLst>
          </p:cNvPr>
          <p:cNvSpPr>
            <a:spLocks noGrp="1"/>
          </p:cNvSpPr>
          <p:nvPr>
            <p:ph type="sldNum" sz="quarter" idx="5"/>
          </p:nvPr>
        </p:nvSpPr>
        <p:spPr/>
        <p:txBody>
          <a:bodyPr/>
          <a:lstStyle/>
          <a:p>
            <a:fld id="{F56168DF-2FD5-4FB8-8EB0-AF618EFFC5BE}" type="slidenum">
              <a:rPr kumimoji="1" lang="ja-JP" altLang="en-US" smtClean="0"/>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0E7B1BF-7B8E-4AD6-A9AF-2BB0C12B3E84}" type="datetimeFigureOut">
              <a:rPr kumimoji="1" lang="ja-JP" altLang="en-US" smtClean="0"/>
              <a:t>2019/3/27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8344612-69B2-4588-9080-1633C286D596}" type="slidenum">
              <a:rPr kumimoji="1" lang="ja-JP" altLang="en-US" smtClean="0"/>
              <a:t>‹#›</a:t>
            </a:fld>
            <a:endParaRPr kumimoji="1" lang="ja-JP" altLang="en-US"/>
          </a:p>
        </p:txBody>
      </p:sp>
    </p:spTree>
    <p:extLst>
      <p:ext uri="{BB962C8B-B14F-4D97-AF65-F5344CB8AC3E}">
        <p14:creationId xmlns:p14="http://schemas.microsoft.com/office/powerpoint/2010/main" val="988123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E7B1BF-7B8E-4AD6-A9AF-2BB0C12B3E84}" type="datetimeFigureOut">
              <a:rPr kumimoji="1" lang="ja-JP" altLang="en-US" smtClean="0"/>
              <a:t>2019/3/27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8344612-69B2-4588-9080-1633C286D596}" type="slidenum">
              <a:rPr kumimoji="1" lang="ja-JP" altLang="en-US" smtClean="0"/>
              <a:t>‹#›</a:t>
            </a:fld>
            <a:endParaRPr kumimoji="1" lang="ja-JP" altLang="en-US"/>
          </a:p>
        </p:txBody>
      </p:sp>
    </p:spTree>
    <p:extLst>
      <p:ext uri="{BB962C8B-B14F-4D97-AF65-F5344CB8AC3E}">
        <p14:creationId xmlns:p14="http://schemas.microsoft.com/office/powerpoint/2010/main" val="2564908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E7B1BF-7B8E-4AD6-A9AF-2BB0C12B3E84}" type="datetimeFigureOut">
              <a:rPr kumimoji="1" lang="ja-JP" altLang="en-US" smtClean="0"/>
              <a:t>2019/3/27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8344612-69B2-4588-9080-1633C286D596}" type="slidenum">
              <a:rPr kumimoji="1" lang="ja-JP" altLang="en-US" smtClean="0"/>
              <a:t>‹#›</a:t>
            </a:fld>
            <a:endParaRPr kumimoji="1" lang="ja-JP" altLang="en-US"/>
          </a:p>
        </p:txBody>
      </p:sp>
    </p:spTree>
    <p:extLst>
      <p:ext uri="{BB962C8B-B14F-4D97-AF65-F5344CB8AC3E}">
        <p14:creationId xmlns:p14="http://schemas.microsoft.com/office/powerpoint/2010/main" val="2442308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ー 3"/>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5"/>
          <p:cNvSpPr>
            <a:spLocks noGrp="1"/>
          </p:cNvSpPr>
          <p:nvPr>
            <p:ph type="sldNum" sz="quarter" idx="12"/>
          </p:nvPr>
        </p:nvSpPr>
        <p:spPr/>
        <p:txBody>
          <a:bodyPr/>
          <a:lstStyle>
            <a:lvl1pPr>
              <a:defRPr/>
            </a:lvl1pPr>
          </a:lstStyle>
          <a:p>
            <a:pPr>
              <a:defRPr/>
            </a:pPr>
            <a:fld id="{A328E002-20A9-4315-9921-AD91F3C2061C}" type="slidenum">
              <a:rPr lang="en-US" altLang="ja-JP"/>
              <a:pPr>
                <a:defRPr/>
              </a:pPr>
              <a:t>‹#›</a:t>
            </a:fld>
            <a:endParaRPr lang="en-US" altLang="ja-JP"/>
          </a:p>
        </p:txBody>
      </p:sp>
    </p:spTree>
    <p:extLst>
      <p:ext uri="{BB962C8B-B14F-4D97-AF65-F5344CB8AC3E}">
        <p14:creationId xmlns:p14="http://schemas.microsoft.com/office/powerpoint/2010/main" val="49279312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E7B1BF-7B8E-4AD6-A9AF-2BB0C12B3E84}" type="datetimeFigureOut">
              <a:rPr kumimoji="1" lang="ja-JP" altLang="en-US" smtClean="0"/>
              <a:t>2019/3/27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8344612-69B2-4588-9080-1633C286D596}" type="slidenum">
              <a:rPr kumimoji="1" lang="ja-JP" altLang="en-US" smtClean="0"/>
              <a:t>‹#›</a:t>
            </a:fld>
            <a:endParaRPr kumimoji="1" lang="ja-JP" altLang="en-US"/>
          </a:p>
        </p:txBody>
      </p:sp>
    </p:spTree>
    <p:extLst>
      <p:ext uri="{BB962C8B-B14F-4D97-AF65-F5344CB8AC3E}">
        <p14:creationId xmlns:p14="http://schemas.microsoft.com/office/powerpoint/2010/main" val="3759743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0E7B1BF-7B8E-4AD6-A9AF-2BB0C12B3E84}" type="datetimeFigureOut">
              <a:rPr kumimoji="1" lang="ja-JP" altLang="en-US" smtClean="0"/>
              <a:t>2019/3/27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8344612-69B2-4588-9080-1633C286D596}" type="slidenum">
              <a:rPr kumimoji="1" lang="ja-JP" altLang="en-US" smtClean="0"/>
              <a:t>‹#›</a:t>
            </a:fld>
            <a:endParaRPr kumimoji="1" lang="ja-JP" altLang="en-US"/>
          </a:p>
        </p:txBody>
      </p:sp>
    </p:spTree>
    <p:extLst>
      <p:ext uri="{BB962C8B-B14F-4D97-AF65-F5344CB8AC3E}">
        <p14:creationId xmlns:p14="http://schemas.microsoft.com/office/powerpoint/2010/main" val="2318704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0E7B1BF-7B8E-4AD6-A9AF-2BB0C12B3E84}" type="datetimeFigureOut">
              <a:rPr kumimoji="1" lang="ja-JP" altLang="en-US" smtClean="0"/>
              <a:t>2019/3/27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8344612-69B2-4588-9080-1633C286D596}" type="slidenum">
              <a:rPr kumimoji="1" lang="ja-JP" altLang="en-US" smtClean="0"/>
              <a:t>‹#›</a:t>
            </a:fld>
            <a:endParaRPr kumimoji="1" lang="ja-JP" altLang="en-US"/>
          </a:p>
        </p:txBody>
      </p:sp>
    </p:spTree>
    <p:extLst>
      <p:ext uri="{BB962C8B-B14F-4D97-AF65-F5344CB8AC3E}">
        <p14:creationId xmlns:p14="http://schemas.microsoft.com/office/powerpoint/2010/main" val="351723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0E7B1BF-7B8E-4AD6-A9AF-2BB0C12B3E84}" type="datetimeFigureOut">
              <a:rPr kumimoji="1" lang="ja-JP" altLang="en-US" smtClean="0"/>
              <a:t>2019/3/27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8344612-69B2-4588-9080-1633C286D596}" type="slidenum">
              <a:rPr kumimoji="1" lang="ja-JP" altLang="en-US" smtClean="0"/>
              <a:t>‹#›</a:t>
            </a:fld>
            <a:endParaRPr kumimoji="1" lang="ja-JP" altLang="en-US"/>
          </a:p>
        </p:txBody>
      </p:sp>
    </p:spTree>
    <p:extLst>
      <p:ext uri="{BB962C8B-B14F-4D97-AF65-F5344CB8AC3E}">
        <p14:creationId xmlns:p14="http://schemas.microsoft.com/office/powerpoint/2010/main" val="2208323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0E7B1BF-7B8E-4AD6-A9AF-2BB0C12B3E84}" type="datetimeFigureOut">
              <a:rPr kumimoji="1" lang="ja-JP" altLang="en-US" smtClean="0"/>
              <a:t>2019/3/27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8344612-69B2-4588-9080-1633C286D596}" type="slidenum">
              <a:rPr kumimoji="1" lang="ja-JP" altLang="en-US" smtClean="0"/>
              <a:t>‹#›</a:t>
            </a:fld>
            <a:endParaRPr kumimoji="1" lang="ja-JP" altLang="en-US"/>
          </a:p>
        </p:txBody>
      </p:sp>
    </p:spTree>
    <p:extLst>
      <p:ext uri="{BB962C8B-B14F-4D97-AF65-F5344CB8AC3E}">
        <p14:creationId xmlns:p14="http://schemas.microsoft.com/office/powerpoint/2010/main" val="38283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0E7B1BF-7B8E-4AD6-A9AF-2BB0C12B3E84}" type="datetimeFigureOut">
              <a:rPr kumimoji="1" lang="ja-JP" altLang="en-US" smtClean="0"/>
              <a:t>2019/3/27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8344612-69B2-4588-9080-1633C286D596}" type="slidenum">
              <a:rPr kumimoji="1" lang="ja-JP" altLang="en-US" smtClean="0"/>
              <a:t>‹#›</a:t>
            </a:fld>
            <a:endParaRPr kumimoji="1" lang="ja-JP" altLang="en-US"/>
          </a:p>
        </p:txBody>
      </p:sp>
    </p:spTree>
    <p:extLst>
      <p:ext uri="{BB962C8B-B14F-4D97-AF65-F5344CB8AC3E}">
        <p14:creationId xmlns:p14="http://schemas.microsoft.com/office/powerpoint/2010/main" val="4174450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0E7B1BF-7B8E-4AD6-A9AF-2BB0C12B3E84}" type="datetimeFigureOut">
              <a:rPr kumimoji="1" lang="ja-JP" altLang="en-US" smtClean="0"/>
              <a:t>2019/3/27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8344612-69B2-4588-9080-1633C286D596}" type="slidenum">
              <a:rPr kumimoji="1" lang="ja-JP" altLang="en-US" smtClean="0"/>
              <a:t>‹#›</a:t>
            </a:fld>
            <a:endParaRPr kumimoji="1" lang="ja-JP" altLang="en-US"/>
          </a:p>
        </p:txBody>
      </p:sp>
    </p:spTree>
    <p:extLst>
      <p:ext uri="{BB962C8B-B14F-4D97-AF65-F5344CB8AC3E}">
        <p14:creationId xmlns:p14="http://schemas.microsoft.com/office/powerpoint/2010/main" val="4199152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0E7B1BF-7B8E-4AD6-A9AF-2BB0C12B3E84}" type="datetimeFigureOut">
              <a:rPr kumimoji="1" lang="ja-JP" altLang="en-US" smtClean="0"/>
              <a:t>2019/3/27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8344612-69B2-4588-9080-1633C286D596}" type="slidenum">
              <a:rPr kumimoji="1" lang="ja-JP" altLang="en-US" smtClean="0"/>
              <a:t>‹#›</a:t>
            </a:fld>
            <a:endParaRPr kumimoji="1" lang="ja-JP" altLang="en-US"/>
          </a:p>
        </p:txBody>
      </p:sp>
    </p:spTree>
    <p:extLst>
      <p:ext uri="{BB962C8B-B14F-4D97-AF65-F5344CB8AC3E}">
        <p14:creationId xmlns:p14="http://schemas.microsoft.com/office/powerpoint/2010/main" val="329550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7B1BF-7B8E-4AD6-A9AF-2BB0C12B3E84}" type="datetimeFigureOut">
              <a:rPr kumimoji="1" lang="ja-JP" altLang="en-US" smtClean="0"/>
              <a:t>2019/3/27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44612-69B2-4588-9080-1633C286D596}" type="slidenum">
              <a:rPr kumimoji="1" lang="ja-JP" altLang="en-US" smtClean="0"/>
              <a:t>‹#›</a:t>
            </a:fld>
            <a:endParaRPr kumimoji="1" lang="ja-JP" altLang="en-US"/>
          </a:p>
        </p:txBody>
      </p:sp>
    </p:spTree>
    <p:extLst>
      <p:ext uri="{BB962C8B-B14F-4D97-AF65-F5344CB8AC3E}">
        <p14:creationId xmlns:p14="http://schemas.microsoft.com/office/powerpoint/2010/main" val="2188089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notesSlide" Target="../notesSlides/notesSlide13.xm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8.png"/><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jp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notesSlide" Target="../notesSlides/notesSlide40.xml"/><Relationship Id="rId7" Type="http://schemas.openxmlformats.org/officeDocument/2006/relationships/image" Target="../media/image52.jpe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56.png"/><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58.png"/><Relationship Id="rId2" Type="http://schemas.openxmlformats.org/officeDocument/2006/relationships/slideLayout" Target="../slideLayouts/slideLayout7.xml"/><Relationship Id="rId1" Type="http://schemas.openxmlformats.org/officeDocument/2006/relationships/tags" Target="../tags/tag8.xml"/><Relationship Id="rId6" Type="http://schemas.microsoft.com/office/2007/relationships/hdphoto" Target="../media/hdphoto1.wdp"/><Relationship Id="rId5" Type="http://schemas.openxmlformats.org/officeDocument/2006/relationships/image" Target="../media/image57.jpeg"/><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oleObject1.bin"/><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C183D7F6-B498-43B3-948B-1728B52AA6E4}">
                <adec:decorative xmlns:adec="http://schemas.microsoft.com/office/drawing/2017/decorative" val="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48064" y="3828993"/>
            <a:ext cx="3384376" cy="207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348880"/>
            <a:ext cx="3672631" cy="409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p:cNvSpPr txBox="1"/>
          <p:nvPr/>
        </p:nvSpPr>
        <p:spPr>
          <a:xfrm>
            <a:off x="5505649" y="6130257"/>
            <a:ext cx="3026791" cy="923330"/>
          </a:xfrm>
          <a:prstGeom prst="rect">
            <a:avLst/>
          </a:prstGeom>
          <a:noFill/>
        </p:spPr>
        <p:txBody>
          <a:bodyPr wrap="none" rtlCol="0">
            <a:spAutoFit/>
          </a:bodyPr>
          <a:lstStyle/>
          <a:p>
            <a:r>
              <a:rPr lang="ja-JP" altLang="en-US" b="1" dirty="0"/>
              <a:t>公益社団法人 日本眼科医会</a:t>
            </a:r>
            <a:endParaRPr lang="en-US" altLang="ja-JP" b="1" dirty="0"/>
          </a:p>
          <a:p>
            <a:r>
              <a:rPr lang="ja-JP" altLang="en-US" b="1" dirty="0"/>
              <a:t>　　　　　　</a:t>
            </a:r>
            <a:r>
              <a:rPr lang="en-US" altLang="ja-JP" b="1" dirty="0"/>
              <a:t>2019</a:t>
            </a:r>
            <a:r>
              <a:rPr lang="ja-JP" altLang="en-US" b="1" dirty="0"/>
              <a:t>年</a:t>
            </a:r>
            <a:r>
              <a:rPr lang="en-US" altLang="ja-JP" b="1" dirty="0"/>
              <a:t>4</a:t>
            </a:r>
            <a:r>
              <a:rPr lang="ja-JP" altLang="en-US" b="1" dirty="0"/>
              <a:t>月　</a:t>
            </a:r>
            <a:endParaRPr lang="en-US" altLang="ja-JP" b="1" dirty="0"/>
          </a:p>
          <a:p>
            <a:endParaRPr kumimoji="1" lang="ja-JP" altLang="en-US" dirty="0"/>
          </a:p>
        </p:txBody>
      </p:sp>
      <p:sp>
        <p:nvSpPr>
          <p:cNvPr id="7" name="object 2">
            <a:extLst>
              <a:ext uri="{FF2B5EF4-FFF2-40B4-BE49-F238E27FC236}">
                <a16:creationId xmlns:a16="http://schemas.microsoft.com/office/drawing/2014/main" id="{8FD25CF6-E112-41E0-92B5-114461D40BFA}"/>
              </a:ext>
              <a:ext uri="{C183D7F6-B498-43B3-948B-1728B52AA6E4}">
                <adec:decorative xmlns:adec="http://schemas.microsoft.com/office/drawing/2017/decorative" val="1"/>
              </a:ext>
            </a:extLst>
          </p:cNvPr>
          <p:cNvSpPr/>
          <p:nvPr/>
        </p:nvSpPr>
        <p:spPr>
          <a:xfrm>
            <a:off x="4051459" y="2346740"/>
            <a:ext cx="2193209" cy="1364533"/>
          </a:xfrm>
          <a:prstGeom prst="rect">
            <a:avLst/>
          </a:prstGeom>
          <a:blipFill>
            <a:blip r:embed="rId5" cstate="print"/>
            <a:stretch>
              <a:fillRect/>
            </a:stretch>
          </a:blipFill>
        </p:spPr>
        <p:txBody>
          <a:bodyPr wrap="square" lIns="0" tIns="0" rIns="0" bIns="0" rtlCol="0"/>
          <a:lstStyle/>
          <a:p>
            <a:endParaRPr/>
          </a:p>
        </p:txBody>
      </p:sp>
      <p:sp>
        <p:nvSpPr>
          <p:cNvPr id="8" name="正方形/長方形 7">
            <a:extLst>
              <a:ext uri="{C183D7F6-B498-43B3-948B-1728B52AA6E4}">
                <adec:decorative xmlns:adec="http://schemas.microsoft.com/office/drawing/2017/decorative" val="1"/>
              </a:ext>
            </a:extLst>
          </p:cNvPr>
          <p:cNvSpPr/>
          <p:nvPr/>
        </p:nvSpPr>
        <p:spPr>
          <a:xfrm>
            <a:off x="0" y="0"/>
            <a:ext cx="9144000" cy="1412776"/>
          </a:xfrm>
          <a:prstGeom prst="rect">
            <a:avLst/>
          </a:prstGeom>
          <a:blipFill>
            <a:blip r:embed="rId6"/>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solidFill>
                <a:schemeClr val="tx1"/>
              </a:solidFill>
              <a:latin typeface="+mj-ea"/>
              <a:ea typeface="+mj-ea"/>
            </a:endParaRPr>
          </a:p>
        </p:txBody>
      </p:sp>
      <p:sp>
        <p:nvSpPr>
          <p:cNvPr id="2" name="タイトル 1"/>
          <p:cNvSpPr>
            <a:spLocks noGrp="1"/>
          </p:cNvSpPr>
          <p:nvPr>
            <p:ph type="title"/>
          </p:nvPr>
        </p:nvSpPr>
        <p:spPr>
          <a:xfrm>
            <a:off x="395536" y="116632"/>
            <a:ext cx="8229600" cy="1143000"/>
          </a:xfrm>
        </p:spPr>
        <p:txBody>
          <a:bodyPr>
            <a:normAutofit fontScale="90000"/>
          </a:bodyPr>
          <a:lstStyle/>
          <a:p>
            <a:r>
              <a:rPr lang="ja-JP" altLang="en-US" sz="3600" b="1" dirty="0">
                <a:solidFill>
                  <a:schemeClr val="tx2">
                    <a:lumMod val="50000"/>
                  </a:schemeClr>
                </a:solidFill>
              </a:rPr>
              <a:t>学校関係者のための</a:t>
            </a:r>
            <a:br>
              <a:rPr lang="en-US" altLang="ja-JP" sz="3600" b="1" dirty="0">
                <a:solidFill>
                  <a:schemeClr val="tx2">
                    <a:lumMod val="50000"/>
                  </a:schemeClr>
                </a:solidFill>
              </a:rPr>
            </a:br>
            <a:r>
              <a:rPr kumimoji="1" lang="ja-JP" altLang="en-US" b="1" dirty="0">
                <a:solidFill>
                  <a:schemeClr val="tx2">
                    <a:lumMod val="50000"/>
                  </a:schemeClr>
                </a:solidFill>
              </a:rPr>
              <a:t>学校における色のバリアフリー</a:t>
            </a:r>
          </a:p>
        </p:txBody>
      </p:sp>
    </p:spTree>
    <p:extLst>
      <p:ext uri="{BB962C8B-B14F-4D97-AF65-F5344CB8AC3E}">
        <p14:creationId xmlns:p14="http://schemas.microsoft.com/office/powerpoint/2010/main" val="390812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331639" y="260350"/>
            <a:ext cx="6624737" cy="865188"/>
          </a:xfrm>
          <a:ln>
            <a:solidFill>
              <a:srgbClr val="00B0F0"/>
            </a:solidFill>
          </a:ln>
        </p:spPr>
        <p:txBody>
          <a:bodyPr>
            <a:normAutofit/>
          </a:bodyPr>
          <a:lstStyle/>
          <a:p>
            <a:pPr eaLnBrk="1" hangingPunct="1"/>
            <a:r>
              <a:rPr lang="ja-JP" altLang="en-US" sz="3600" dirty="0"/>
              <a:t>混同しやすい色の組み合わせ</a:t>
            </a:r>
          </a:p>
        </p:txBody>
      </p:sp>
      <p:sp>
        <p:nvSpPr>
          <p:cNvPr id="14339" name="Rectangle 3"/>
          <p:cNvSpPr>
            <a:spLocks noGrp="1" noChangeArrowheads="1"/>
          </p:cNvSpPr>
          <p:nvPr>
            <p:ph type="body" idx="4294967295"/>
          </p:nvPr>
        </p:nvSpPr>
        <p:spPr>
          <a:xfrm>
            <a:off x="892175" y="1425575"/>
            <a:ext cx="2663825" cy="4713288"/>
          </a:xfrm>
        </p:spPr>
        <p:txBody>
          <a:bodyPr/>
          <a:lstStyle/>
          <a:p>
            <a:pPr eaLnBrk="1" hangingPunct="1">
              <a:lnSpc>
                <a:spcPct val="90000"/>
              </a:lnSpc>
              <a:buFont typeface="Wingdings" pitchFamily="2" charset="2"/>
              <a:buChar char="l"/>
            </a:pPr>
            <a:r>
              <a:rPr lang="ja-JP" altLang="en-US" sz="2800" dirty="0"/>
              <a:t>赤と緑</a:t>
            </a:r>
          </a:p>
          <a:p>
            <a:pPr eaLnBrk="1" hangingPunct="1">
              <a:lnSpc>
                <a:spcPct val="90000"/>
              </a:lnSpc>
              <a:buFont typeface="Wingdings" pitchFamily="2" charset="2"/>
              <a:buChar char="l"/>
            </a:pPr>
            <a:r>
              <a:rPr lang="ja-JP" altLang="en-US" sz="2800" dirty="0"/>
              <a:t>橙と黄緑</a:t>
            </a:r>
          </a:p>
          <a:p>
            <a:pPr eaLnBrk="1" hangingPunct="1">
              <a:lnSpc>
                <a:spcPct val="90000"/>
              </a:lnSpc>
              <a:buFont typeface="Wingdings" pitchFamily="2" charset="2"/>
              <a:buChar char="l"/>
            </a:pPr>
            <a:r>
              <a:rPr lang="ja-JP" altLang="en-US" sz="2800" dirty="0"/>
              <a:t>茶と緑</a:t>
            </a:r>
          </a:p>
          <a:p>
            <a:pPr eaLnBrk="1" hangingPunct="1">
              <a:lnSpc>
                <a:spcPct val="90000"/>
              </a:lnSpc>
              <a:buFont typeface="Wingdings" pitchFamily="2" charset="2"/>
              <a:buChar char="l"/>
            </a:pPr>
            <a:r>
              <a:rPr lang="ja-JP" altLang="en-US" sz="2800" dirty="0"/>
              <a:t>青と紫</a:t>
            </a:r>
          </a:p>
          <a:p>
            <a:pPr eaLnBrk="1" hangingPunct="1">
              <a:lnSpc>
                <a:spcPct val="90000"/>
              </a:lnSpc>
              <a:buFont typeface="Wingdings" pitchFamily="2" charset="2"/>
              <a:buChar char="l"/>
            </a:pPr>
            <a:r>
              <a:rPr lang="ja-JP" altLang="en-US" sz="2800" dirty="0"/>
              <a:t>ピンクと白</a:t>
            </a:r>
          </a:p>
          <a:p>
            <a:pPr eaLnBrk="1" hangingPunct="1">
              <a:lnSpc>
                <a:spcPct val="90000"/>
              </a:lnSpc>
              <a:buFont typeface="Wingdings" pitchFamily="2" charset="2"/>
              <a:buChar char="l"/>
            </a:pPr>
            <a:r>
              <a:rPr lang="ja-JP" altLang="en-US" sz="2800" dirty="0"/>
              <a:t>ピンクと灰色</a:t>
            </a:r>
          </a:p>
          <a:p>
            <a:pPr eaLnBrk="1" hangingPunct="1">
              <a:lnSpc>
                <a:spcPct val="90000"/>
              </a:lnSpc>
              <a:buFont typeface="Wingdings" pitchFamily="2" charset="2"/>
              <a:buChar char="l"/>
            </a:pPr>
            <a:r>
              <a:rPr lang="ja-JP" altLang="en-US" sz="2800" dirty="0"/>
              <a:t>緑と灰色</a:t>
            </a:r>
          </a:p>
          <a:p>
            <a:pPr eaLnBrk="1" hangingPunct="1">
              <a:lnSpc>
                <a:spcPct val="90000"/>
              </a:lnSpc>
              <a:buFont typeface="Wingdings" pitchFamily="2" charset="2"/>
              <a:buChar char="l"/>
            </a:pPr>
            <a:r>
              <a:rPr lang="ja-JP" altLang="en-US" sz="2800" dirty="0"/>
              <a:t>緑と黒</a:t>
            </a:r>
          </a:p>
          <a:p>
            <a:pPr eaLnBrk="1" hangingPunct="1">
              <a:lnSpc>
                <a:spcPct val="90000"/>
              </a:lnSpc>
              <a:buFont typeface="Wingdings" pitchFamily="2" charset="2"/>
              <a:buChar char="l"/>
            </a:pPr>
            <a:r>
              <a:rPr lang="ja-JP" altLang="en-US" sz="2800" dirty="0"/>
              <a:t>赤と黒</a:t>
            </a:r>
          </a:p>
          <a:p>
            <a:pPr eaLnBrk="1" hangingPunct="1">
              <a:lnSpc>
                <a:spcPct val="90000"/>
              </a:lnSpc>
              <a:buFont typeface="Wingdings" pitchFamily="2" charset="2"/>
              <a:buChar char="l"/>
            </a:pPr>
            <a:r>
              <a:rPr lang="ja-JP" altLang="en-US" sz="2800" dirty="0"/>
              <a:t>ピンクと水色</a:t>
            </a:r>
          </a:p>
        </p:txBody>
      </p:sp>
      <p:sp>
        <p:nvSpPr>
          <p:cNvPr id="14340" name="AutoShape 27"/>
          <p:cNvSpPr>
            <a:spLocks/>
          </p:cNvSpPr>
          <p:nvPr/>
        </p:nvSpPr>
        <p:spPr bwMode="auto">
          <a:xfrm>
            <a:off x="6300788" y="5407025"/>
            <a:ext cx="358775" cy="504825"/>
          </a:xfrm>
          <a:prstGeom prst="rightBracket">
            <a:avLst>
              <a:gd name="adj" fmla="val 11726"/>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Arial" pitchFamily="34" charset="0"/>
              <a:ea typeface="ＭＳ Ｐゴシック" pitchFamily="50" charset="-128"/>
              <a:cs typeface="+mn-cs"/>
            </a:endParaRPr>
          </a:p>
        </p:txBody>
      </p:sp>
      <p:sp>
        <p:nvSpPr>
          <p:cNvPr id="14341" name="Text Box 28"/>
          <p:cNvSpPr txBox="1">
            <a:spLocks noChangeArrowheads="1"/>
          </p:cNvSpPr>
          <p:nvPr/>
        </p:nvSpPr>
        <p:spPr bwMode="auto">
          <a:xfrm>
            <a:off x="6415088" y="5281613"/>
            <a:ext cx="2386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（上記に加えて）</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1</a:t>
            </a:r>
            <a:r>
              <a:rPr kumimoji="0" lang="ja-JP" altLang="en-US" sz="20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型色覚の場合</a:t>
            </a:r>
          </a:p>
        </p:txBody>
      </p:sp>
      <p:sp>
        <p:nvSpPr>
          <p:cNvPr id="14342" name="Text Box 29"/>
          <p:cNvSpPr txBox="1">
            <a:spLocks noChangeArrowheads="1"/>
          </p:cNvSpPr>
          <p:nvPr/>
        </p:nvSpPr>
        <p:spPr bwMode="auto">
          <a:xfrm>
            <a:off x="5694363" y="6638925"/>
            <a:ext cx="345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中村かおる先生：第</a:t>
            </a:r>
            <a:r>
              <a:rPr kumimoji="0" lang="en-US" altLang="ja-JP" sz="8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60</a:t>
            </a:r>
            <a:r>
              <a:rPr kumimoji="0" lang="ja-JP" altLang="en-US" sz="8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回日本眼科臨床学会</a:t>
            </a:r>
            <a:r>
              <a:rPr kumimoji="0" lang="en-US" altLang="ja-JP" sz="8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IC2-22</a:t>
            </a:r>
            <a:r>
              <a:rPr kumimoji="0" lang="ja-JP" altLang="en-US" sz="8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スライドを改変</a:t>
            </a:r>
          </a:p>
        </p:txBody>
      </p:sp>
      <p:grpSp>
        <p:nvGrpSpPr>
          <p:cNvPr id="14343" name="Group 4"/>
          <p:cNvGrpSpPr>
            <a:grpSpLocks/>
          </p:cNvGrpSpPr>
          <p:nvPr/>
        </p:nvGrpSpPr>
        <p:grpSpPr bwMode="auto">
          <a:xfrm>
            <a:off x="3502025" y="1539875"/>
            <a:ext cx="2870200" cy="4492625"/>
            <a:chOff x="2109" y="935"/>
            <a:chExt cx="1723" cy="2904"/>
          </a:xfrm>
        </p:grpSpPr>
        <p:sp>
          <p:nvSpPr>
            <p:cNvPr id="29" name="Rectangle 5"/>
            <p:cNvSpPr>
              <a:spLocks noChangeArrowheads="1"/>
            </p:cNvSpPr>
            <p:nvPr/>
          </p:nvSpPr>
          <p:spPr bwMode="auto">
            <a:xfrm>
              <a:off x="3152" y="3052"/>
              <a:ext cx="680" cy="182"/>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0" name="Rectangle 6"/>
            <p:cNvSpPr>
              <a:spLocks noChangeArrowheads="1"/>
            </p:cNvSpPr>
            <p:nvPr/>
          </p:nvSpPr>
          <p:spPr bwMode="auto">
            <a:xfrm>
              <a:off x="3152" y="3354"/>
              <a:ext cx="680" cy="191"/>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1" name="Rectangle 7"/>
            <p:cNvSpPr>
              <a:spLocks noChangeArrowheads="1"/>
            </p:cNvSpPr>
            <p:nvPr/>
          </p:nvSpPr>
          <p:spPr bwMode="auto">
            <a:xfrm>
              <a:off x="3152" y="3657"/>
              <a:ext cx="680" cy="182"/>
            </a:xfrm>
            <a:prstGeom prst="rect">
              <a:avLst/>
            </a:prstGeom>
            <a:solidFill>
              <a:srgbClr val="AFE4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2" name="Rectangle 8"/>
            <p:cNvSpPr>
              <a:spLocks noChangeArrowheads="1"/>
            </p:cNvSpPr>
            <p:nvPr/>
          </p:nvSpPr>
          <p:spPr bwMode="auto">
            <a:xfrm>
              <a:off x="3152" y="935"/>
              <a:ext cx="680" cy="182"/>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3" name="Rectangle 9"/>
            <p:cNvSpPr>
              <a:spLocks noChangeArrowheads="1"/>
            </p:cNvSpPr>
            <p:nvPr/>
          </p:nvSpPr>
          <p:spPr bwMode="auto">
            <a:xfrm>
              <a:off x="3152" y="1237"/>
              <a:ext cx="680" cy="189"/>
            </a:xfrm>
            <a:prstGeom prst="rect">
              <a:avLst/>
            </a:prstGeom>
            <a:solidFill>
              <a:srgbClr val="99FF3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4" name="Rectangle 10"/>
            <p:cNvSpPr>
              <a:spLocks noChangeArrowheads="1"/>
            </p:cNvSpPr>
            <p:nvPr/>
          </p:nvSpPr>
          <p:spPr bwMode="auto">
            <a:xfrm>
              <a:off x="3152" y="1539"/>
              <a:ext cx="680" cy="182"/>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5" name="Rectangle 11"/>
            <p:cNvSpPr>
              <a:spLocks noChangeArrowheads="1"/>
            </p:cNvSpPr>
            <p:nvPr/>
          </p:nvSpPr>
          <p:spPr bwMode="auto">
            <a:xfrm>
              <a:off x="3152" y="1842"/>
              <a:ext cx="680" cy="182"/>
            </a:xfrm>
            <a:prstGeom prst="rect">
              <a:avLst/>
            </a:prstGeom>
            <a:solidFill>
              <a:srgbClr val="5A00B4"/>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6" name="Rectangle 12"/>
            <p:cNvSpPr>
              <a:spLocks noChangeArrowheads="1"/>
            </p:cNvSpPr>
            <p:nvPr/>
          </p:nvSpPr>
          <p:spPr bwMode="auto">
            <a:xfrm>
              <a:off x="3152" y="2144"/>
              <a:ext cx="680" cy="185"/>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7" name="Rectangle 13"/>
            <p:cNvSpPr>
              <a:spLocks noChangeArrowheads="1"/>
            </p:cNvSpPr>
            <p:nvPr/>
          </p:nvSpPr>
          <p:spPr bwMode="auto">
            <a:xfrm>
              <a:off x="3152" y="2447"/>
              <a:ext cx="680" cy="193"/>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8" name="Rectangle 14"/>
            <p:cNvSpPr>
              <a:spLocks noChangeArrowheads="1"/>
            </p:cNvSpPr>
            <p:nvPr/>
          </p:nvSpPr>
          <p:spPr bwMode="auto">
            <a:xfrm>
              <a:off x="2109" y="3052"/>
              <a:ext cx="680" cy="182"/>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39" name="Rectangle 15"/>
            <p:cNvSpPr>
              <a:spLocks noChangeArrowheads="1"/>
            </p:cNvSpPr>
            <p:nvPr/>
          </p:nvSpPr>
          <p:spPr bwMode="auto">
            <a:xfrm>
              <a:off x="2109" y="3354"/>
              <a:ext cx="680" cy="191"/>
            </a:xfrm>
            <a:prstGeom prst="rect">
              <a:avLst/>
            </a:prstGeom>
            <a:solidFill>
              <a:srgbClr val="E2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40" name="Rectangle 16"/>
            <p:cNvSpPr>
              <a:spLocks noChangeArrowheads="1"/>
            </p:cNvSpPr>
            <p:nvPr/>
          </p:nvSpPr>
          <p:spPr bwMode="auto">
            <a:xfrm>
              <a:off x="2109" y="3657"/>
              <a:ext cx="680" cy="182"/>
            </a:xfrm>
            <a:prstGeom prst="rect">
              <a:avLst/>
            </a:prstGeom>
            <a:solidFill>
              <a:srgbClr val="FFD7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41" name="Rectangle 17"/>
            <p:cNvSpPr>
              <a:spLocks noChangeArrowheads="1"/>
            </p:cNvSpPr>
            <p:nvPr/>
          </p:nvSpPr>
          <p:spPr bwMode="auto">
            <a:xfrm>
              <a:off x="2109" y="935"/>
              <a:ext cx="680" cy="182"/>
            </a:xfrm>
            <a:prstGeom prst="rect">
              <a:avLst/>
            </a:prstGeom>
            <a:solidFill>
              <a:srgbClr val="E2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42" name="Rectangle 18"/>
            <p:cNvSpPr>
              <a:spLocks noChangeArrowheads="1"/>
            </p:cNvSpPr>
            <p:nvPr/>
          </p:nvSpPr>
          <p:spPr bwMode="auto">
            <a:xfrm>
              <a:off x="2109" y="1237"/>
              <a:ext cx="680" cy="189"/>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43" name="Rectangle 19"/>
            <p:cNvSpPr>
              <a:spLocks noChangeArrowheads="1"/>
            </p:cNvSpPr>
            <p:nvPr/>
          </p:nvSpPr>
          <p:spPr bwMode="auto">
            <a:xfrm>
              <a:off x="2109" y="1539"/>
              <a:ext cx="680" cy="182"/>
            </a:xfrm>
            <a:prstGeom prst="rect">
              <a:avLst/>
            </a:prstGeom>
            <a:solidFill>
              <a:srgbClr val="7A0C04"/>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44" name="Rectangle 20"/>
            <p:cNvSpPr>
              <a:spLocks noChangeArrowheads="1"/>
            </p:cNvSpPr>
            <p:nvPr/>
          </p:nvSpPr>
          <p:spPr bwMode="auto">
            <a:xfrm>
              <a:off x="2109" y="1842"/>
              <a:ext cx="680" cy="182"/>
            </a:xfrm>
            <a:prstGeom prst="rect">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45" name="Rectangle 21"/>
            <p:cNvSpPr>
              <a:spLocks noChangeArrowheads="1"/>
            </p:cNvSpPr>
            <p:nvPr/>
          </p:nvSpPr>
          <p:spPr bwMode="auto">
            <a:xfrm>
              <a:off x="2109" y="2144"/>
              <a:ext cx="680" cy="185"/>
            </a:xfrm>
            <a:prstGeom prst="rect">
              <a:avLst/>
            </a:prstGeom>
            <a:solidFill>
              <a:srgbClr val="FFD7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46" name="Rectangle 22"/>
            <p:cNvSpPr>
              <a:spLocks noChangeArrowheads="1"/>
            </p:cNvSpPr>
            <p:nvPr/>
          </p:nvSpPr>
          <p:spPr bwMode="auto">
            <a:xfrm>
              <a:off x="2109" y="2447"/>
              <a:ext cx="680" cy="193"/>
            </a:xfrm>
            <a:prstGeom prst="rect">
              <a:avLst/>
            </a:prstGeom>
            <a:solidFill>
              <a:srgbClr val="FFD7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47" name="Rectangle 23"/>
            <p:cNvSpPr>
              <a:spLocks noChangeArrowheads="1"/>
            </p:cNvSpPr>
            <p:nvPr/>
          </p:nvSpPr>
          <p:spPr bwMode="auto">
            <a:xfrm>
              <a:off x="2109" y="2749"/>
              <a:ext cx="680" cy="182"/>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sp>
          <p:nvSpPr>
            <p:cNvPr id="48" name="Rectangle 24"/>
            <p:cNvSpPr>
              <a:spLocks noChangeArrowheads="1"/>
            </p:cNvSpPr>
            <p:nvPr/>
          </p:nvSpPr>
          <p:spPr bwMode="auto">
            <a:xfrm>
              <a:off x="3152" y="2749"/>
              <a:ext cx="680" cy="182"/>
            </a:xfrm>
            <a:prstGeom prst="rect">
              <a:avLst/>
            </a:prstGeom>
            <a:solidFill>
              <a:srgbClr val="868686"/>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charset="0"/>
                <a:cs typeface="+mn-cs"/>
              </a:endParaRPr>
            </a:p>
          </p:txBody>
        </p:sp>
      </p:grpSp>
      <p:cxnSp>
        <p:nvCxnSpPr>
          <p:cNvPr id="3" name="直線コネクタ 2"/>
          <p:cNvCxnSpPr/>
          <p:nvPr/>
        </p:nvCxnSpPr>
        <p:spPr>
          <a:xfrm>
            <a:off x="4634779" y="1693127"/>
            <a:ext cx="6046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a:stCxn id="43" idx="3"/>
            <a:endCxn id="34" idx="1"/>
          </p:cNvCxnSpPr>
          <p:nvPr/>
        </p:nvCxnSpPr>
        <p:spPr>
          <a:xfrm>
            <a:off x="4634779" y="2615073"/>
            <a:ext cx="6046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a:stCxn id="44" idx="3"/>
            <a:endCxn id="35" idx="1"/>
          </p:cNvCxnSpPr>
          <p:nvPr/>
        </p:nvCxnSpPr>
        <p:spPr>
          <a:xfrm>
            <a:off x="4634779" y="3083829"/>
            <a:ext cx="6046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a:stCxn id="45" idx="3"/>
            <a:endCxn id="36" idx="1"/>
          </p:cNvCxnSpPr>
          <p:nvPr/>
        </p:nvCxnSpPr>
        <p:spPr>
          <a:xfrm>
            <a:off x="4634779" y="3553357"/>
            <a:ext cx="6046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a:stCxn id="46" idx="3"/>
            <a:endCxn id="37" idx="1"/>
          </p:cNvCxnSpPr>
          <p:nvPr/>
        </p:nvCxnSpPr>
        <p:spPr>
          <a:xfrm>
            <a:off x="4634779" y="4028300"/>
            <a:ext cx="6046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a:stCxn id="47" idx="3"/>
            <a:endCxn id="48" idx="1"/>
          </p:cNvCxnSpPr>
          <p:nvPr/>
        </p:nvCxnSpPr>
        <p:spPr>
          <a:xfrm>
            <a:off x="4634779" y="4487001"/>
            <a:ext cx="6046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a:stCxn id="38" idx="3"/>
            <a:endCxn id="29" idx="1"/>
          </p:cNvCxnSpPr>
          <p:nvPr/>
        </p:nvCxnSpPr>
        <p:spPr>
          <a:xfrm>
            <a:off x="4634779" y="4955756"/>
            <a:ext cx="6046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stCxn id="39" idx="3"/>
            <a:endCxn id="30" idx="1"/>
          </p:cNvCxnSpPr>
          <p:nvPr/>
        </p:nvCxnSpPr>
        <p:spPr>
          <a:xfrm>
            <a:off x="4634779" y="5429925"/>
            <a:ext cx="6046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stCxn id="40" idx="3"/>
            <a:endCxn id="31" idx="1"/>
          </p:cNvCxnSpPr>
          <p:nvPr/>
        </p:nvCxnSpPr>
        <p:spPr>
          <a:xfrm>
            <a:off x="4634779" y="5891719"/>
            <a:ext cx="6046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42" idx="3"/>
            <a:endCxn id="33" idx="1"/>
          </p:cNvCxnSpPr>
          <p:nvPr/>
        </p:nvCxnSpPr>
        <p:spPr>
          <a:xfrm>
            <a:off x="4634779" y="2153279"/>
            <a:ext cx="6046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79512" y="6177260"/>
            <a:ext cx="564770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型色覚と</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型色覚の見え方は大変似ています。</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型色覚に比べ、</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型色覚は赤い部分を暗く感じます。</a:t>
            </a:r>
          </a:p>
        </p:txBody>
      </p:sp>
    </p:spTree>
    <p:extLst>
      <p:ext uri="{BB962C8B-B14F-4D97-AF65-F5344CB8AC3E}">
        <p14:creationId xmlns:p14="http://schemas.microsoft.com/office/powerpoint/2010/main" val="1305621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25B27F77-95A5-45D5-9B9E-9966E100EF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48" y="980728"/>
            <a:ext cx="2892884" cy="5877272"/>
          </a:xfrm>
          <a:prstGeom prst="rect">
            <a:avLst/>
          </a:prstGeom>
        </p:spPr>
      </p:pic>
      <p:sp>
        <p:nvSpPr>
          <p:cNvPr id="16" name="Rectangle 6">
            <a:extLst>
              <a:ext uri="{FF2B5EF4-FFF2-40B4-BE49-F238E27FC236}">
                <a16:creationId xmlns:a16="http://schemas.microsoft.com/office/drawing/2014/main" id="{4A0EE6D0-C8A9-4A92-8E53-435D566CBB8E}"/>
              </a:ext>
            </a:extLst>
          </p:cNvPr>
          <p:cNvSpPr txBox="1">
            <a:spLocks noChangeArrowheads="1"/>
          </p:cNvSpPr>
          <p:nvPr/>
        </p:nvSpPr>
        <p:spPr bwMode="auto">
          <a:xfrm>
            <a:off x="1623300" y="116632"/>
            <a:ext cx="6120680" cy="671745"/>
          </a:xfrm>
          <a:prstGeom prst="rect">
            <a:avLst/>
          </a:prstGeom>
          <a:noFill/>
          <a:ln w="9525">
            <a:solidFill>
              <a:srgbClr val="00B0F0"/>
            </a:solidFill>
            <a:miter lim="800000"/>
            <a:headEnd/>
            <a:tailEnd/>
          </a:ln>
        </p:spPr>
        <p:txBody>
          <a:bodyPr anchor="b"/>
          <a:lstStyle/>
          <a:p>
            <a:pPr marL="441325" indent="-441325" algn="ctr">
              <a:spcBef>
                <a:spcPct val="0"/>
              </a:spcBef>
              <a:buClrTx/>
              <a:buSzTx/>
              <a:buFontTx/>
              <a:buNone/>
              <a:defRPr/>
            </a:pPr>
            <a:r>
              <a:rPr lang="ja-JP" altLang="en-US" sz="4000" kern="0" dirty="0">
                <a:cs typeface="+mj-cs"/>
              </a:rPr>
              <a:t>混同しやすい色の具体例</a:t>
            </a:r>
          </a:p>
        </p:txBody>
      </p:sp>
      <p:sp>
        <p:nvSpPr>
          <p:cNvPr id="17" name="テキスト ボックス 16">
            <a:extLst>
              <a:ext uri="{FF2B5EF4-FFF2-40B4-BE49-F238E27FC236}">
                <a16:creationId xmlns:a16="http://schemas.microsoft.com/office/drawing/2014/main" id="{ACFE40A4-1F07-476E-90A1-83E932E9BF99}"/>
              </a:ext>
            </a:extLst>
          </p:cNvPr>
          <p:cNvSpPr txBox="1"/>
          <p:nvPr/>
        </p:nvSpPr>
        <p:spPr>
          <a:xfrm>
            <a:off x="554355" y="842876"/>
            <a:ext cx="8424936" cy="369332"/>
          </a:xfrm>
          <a:prstGeom prst="rect">
            <a:avLst/>
          </a:prstGeom>
          <a:noFill/>
        </p:spPr>
        <p:txBody>
          <a:bodyPr wrap="square" rtlCol="0">
            <a:spAutoFit/>
          </a:bodyPr>
          <a:lstStyle/>
          <a:p>
            <a:r>
              <a:rPr lang="ja-JP" altLang="en-US" dirty="0">
                <a:solidFill>
                  <a:schemeClr val="tx2">
                    <a:lumMod val="40000"/>
                    <a:lumOff val="60000"/>
                  </a:schemeClr>
                </a:solidFill>
              </a:rPr>
              <a:t>異常種類や程度、その時の状況によって間違ったり、間違わなかったりします。</a:t>
            </a:r>
            <a:endParaRPr kumimoji="1" lang="ja-JP" altLang="en-US" dirty="0">
              <a:solidFill>
                <a:schemeClr val="tx2">
                  <a:lumMod val="40000"/>
                  <a:lumOff val="60000"/>
                </a:schemeClr>
              </a:solidFill>
            </a:endParaRPr>
          </a:p>
        </p:txBody>
      </p:sp>
      <p:sp>
        <p:nvSpPr>
          <p:cNvPr id="19" name="テキスト ボックス 18">
            <a:extLst>
              <a:ext uri="{FF2B5EF4-FFF2-40B4-BE49-F238E27FC236}">
                <a16:creationId xmlns:a16="http://schemas.microsoft.com/office/drawing/2014/main" id="{A77E2FC9-4BA4-496C-AE7B-FB27E39BFA78}"/>
              </a:ext>
            </a:extLst>
          </p:cNvPr>
          <p:cNvSpPr txBox="1"/>
          <p:nvPr/>
        </p:nvSpPr>
        <p:spPr>
          <a:xfrm>
            <a:off x="318346" y="980728"/>
            <a:ext cx="2592288" cy="6063198"/>
          </a:xfrm>
          <a:prstGeom prst="rect">
            <a:avLst/>
          </a:prstGeom>
          <a:noFill/>
        </p:spPr>
        <p:txBody>
          <a:bodyPr wrap="square" rtlCol="0">
            <a:spAutoFit/>
          </a:bodyPr>
          <a:lstStyle/>
          <a:p>
            <a:endParaRPr lang="en-US" altLang="ja-JP" sz="2000" dirty="0">
              <a:solidFill>
                <a:prstClr val="black"/>
              </a:solidFill>
            </a:endParaRPr>
          </a:p>
          <a:p>
            <a:r>
              <a:rPr lang="ja-JP" altLang="en-US" sz="2000" dirty="0">
                <a:solidFill>
                  <a:prstClr val="black"/>
                </a:solidFill>
              </a:rPr>
              <a:t>　　 </a:t>
            </a:r>
            <a:r>
              <a:rPr lang="ja-JP" altLang="en-US" sz="2400" b="1" dirty="0">
                <a:solidFill>
                  <a:prstClr val="white"/>
                </a:solidFill>
              </a:rPr>
              <a:t>赤              </a:t>
            </a:r>
            <a:r>
              <a:rPr lang="ja-JP" altLang="en-US" sz="2400" b="1" dirty="0">
                <a:solidFill>
                  <a:prstClr val="black"/>
                </a:solidFill>
              </a:rPr>
              <a:t>緑</a:t>
            </a:r>
            <a:endParaRPr lang="en-US" altLang="ja-JP" sz="2400" b="1" dirty="0">
              <a:solidFill>
                <a:prstClr val="black"/>
              </a:solidFill>
            </a:endParaRPr>
          </a:p>
          <a:p>
            <a:endParaRPr lang="en-US" altLang="ja-JP" sz="2400" b="1" dirty="0">
              <a:solidFill>
                <a:prstClr val="black"/>
              </a:solidFill>
            </a:endParaRPr>
          </a:p>
          <a:p>
            <a:r>
              <a:rPr lang="ja-JP" altLang="en-US" sz="2400" b="1" dirty="0">
                <a:solidFill>
                  <a:prstClr val="black"/>
                </a:solidFill>
              </a:rPr>
              <a:t>　　橙　　　　黄緑</a:t>
            </a:r>
            <a:endParaRPr lang="en-US" altLang="ja-JP" sz="2400" b="1" dirty="0">
              <a:solidFill>
                <a:prstClr val="black"/>
              </a:solidFill>
            </a:endParaRPr>
          </a:p>
          <a:p>
            <a:endParaRPr lang="en-US" altLang="ja-JP" sz="2000" b="1" dirty="0">
              <a:solidFill>
                <a:prstClr val="black"/>
              </a:solidFill>
            </a:endParaRPr>
          </a:p>
          <a:p>
            <a:r>
              <a:rPr lang="ja-JP" altLang="en-US" sz="2400" b="1" dirty="0">
                <a:solidFill>
                  <a:prstClr val="black"/>
                </a:solidFill>
              </a:rPr>
              <a:t>　　</a:t>
            </a:r>
            <a:r>
              <a:rPr lang="ja-JP" altLang="en-US" sz="2400" b="1" dirty="0">
                <a:solidFill>
                  <a:prstClr val="white"/>
                </a:solidFill>
              </a:rPr>
              <a:t>茶　　　　　緑</a:t>
            </a:r>
            <a:endParaRPr lang="en-US" altLang="ja-JP" sz="2400" b="1" dirty="0">
              <a:solidFill>
                <a:prstClr val="white"/>
              </a:solidFill>
            </a:endParaRPr>
          </a:p>
          <a:p>
            <a:endParaRPr lang="en-US" altLang="ja-JP" sz="2400" b="1" dirty="0">
              <a:solidFill>
                <a:prstClr val="white"/>
              </a:solidFill>
            </a:endParaRPr>
          </a:p>
          <a:p>
            <a:r>
              <a:rPr lang="ja-JP" altLang="en-US" sz="2400" b="1" dirty="0">
                <a:solidFill>
                  <a:prstClr val="white"/>
                </a:solidFill>
              </a:rPr>
              <a:t>　　青　　　　　紫</a:t>
            </a:r>
            <a:endParaRPr lang="en-US" altLang="ja-JP" sz="2400" b="1" dirty="0">
              <a:solidFill>
                <a:prstClr val="white"/>
              </a:solidFill>
            </a:endParaRPr>
          </a:p>
          <a:p>
            <a:endParaRPr lang="en-US" altLang="ja-JP" sz="2000" b="1" dirty="0">
              <a:solidFill>
                <a:prstClr val="white"/>
              </a:solidFill>
            </a:endParaRPr>
          </a:p>
          <a:p>
            <a:r>
              <a:rPr lang="ja-JP" altLang="en-US" sz="2400" b="1" dirty="0">
                <a:solidFill>
                  <a:prstClr val="black"/>
                </a:solidFill>
              </a:rPr>
              <a:t>　ピンク　　</a:t>
            </a:r>
            <a:r>
              <a:rPr lang="ja-JP" altLang="en-US" sz="2000" b="1" dirty="0">
                <a:solidFill>
                  <a:prstClr val="black"/>
                </a:solidFill>
              </a:rPr>
              <a:t>白・灰色</a:t>
            </a:r>
            <a:endParaRPr lang="en-US" altLang="ja-JP" sz="2000" b="1" dirty="0">
              <a:solidFill>
                <a:prstClr val="black"/>
              </a:solidFill>
            </a:endParaRPr>
          </a:p>
          <a:p>
            <a:endParaRPr lang="en-US" altLang="ja-JP" sz="2000" b="1" dirty="0">
              <a:solidFill>
                <a:prstClr val="black"/>
              </a:solidFill>
            </a:endParaRPr>
          </a:p>
          <a:p>
            <a:r>
              <a:rPr lang="ja-JP" altLang="en-US" sz="2000" b="1" dirty="0">
                <a:solidFill>
                  <a:prstClr val="black"/>
                </a:solidFill>
              </a:rPr>
              <a:t>　　 </a:t>
            </a:r>
            <a:r>
              <a:rPr lang="ja-JP" altLang="en-US" sz="2400" b="1" dirty="0">
                <a:solidFill>
                  <a:prstClr val="black"/>
                </a:solidFill>
              </a:rPr>
              <a:t>緑</a:t>
            </a:r>
            <a:r>
              <a:rPr lang="ja-JP" altLang="en-US" sz="2000" b="1" dirty="0">
                <a:solidFill>
                  <a:prstClr val="black"/>
                </a:solidFill>
              </a:rPr>
              <a:t>　　　   </a:t>
            </a:r>
            <a:r>
              <a:rPr lang="ja-JP" altLang="en-US" sz="2000" b="1" dirty="0">
                <a:solidFill>
                  <a:prstClr val="white"/>
                </a:solidFill>
              </a:rPr>
              <a:t>黒・灰色</a:t>
            </a:r>
            <a:endParaRPr lang="en-US" altLang="ja-JP" sz="2000" b="1" dirty="0">
              <a:solidFill>
                <a:prstClr val="white"/>
              </a:solidFill>
            </a:endParaRPr>
          </a:p>
          <a:p>
            <a:endParaRPr lang="en-US" altLang="ja-JP" sz="2400" b="1" dirty="0">
              <a:solidFill>
                <a:prstClr val="white"/>
              </a:solidFill>
            </a:endParaRPr>
          </a:p>
          <a:p>
            <a:r>
              <a:rPr lang="en-US" altLang="ja-JP" sz="2400" b="1" dirty="0">
                <a:solidFill>
                  <a:prstClr val="white"/>
                </a:solidFill>
              </a:rPr>
              <a:t>      </a:t>
            </a:r>
            <a:r>
              <a:rPr lang="ja-JP" altLang="en-US" sz="2400" b="1" dirty="0">
                <a:solidFill>
                  <a:prstClr val="white"/>
                </a:solidFill>
              </a:rPr>
              <a:t>赤　　　　　黒</a:t>
            </a:r>
            <a:endParaRPr lang="en-US" altLang="ja-JP" sz="2400" b="1" dirty="0">
              <a:solidFill>
                <a:prstClr val="white"/>
              </a:solidFill>
            </a:endParaRPr>
          </a:p>
          <a:p>
            <a:endParaRPr lang="en-US" altLang="ja-JP" sz="2400" b="1" dirty="0">
              <a:solidFill>
                <a:prstClr val="white"/>
              </a:solidFill>
            </a:endParaRPr>
          </a:p>
          <a:p>
            <a:r>
              <a:rPr lang="ja-JP" altLang="en-US" sz="2400" b="1" dirty="0">
                <a:solidFill>
                  <a:prstClr val="black"/>
                </a:solidFill>
              </a:rPr>
              <a:t>　ピンク　　　水色</a:t>
            </a:r>
            <a:endParaRPr lang="en-US" altLang="ja-JP" sz="2400" b="1" dirty="0">
              <a:solidFill>
                <a:prstClr val="black"/>
              </a:solidFill>
            </a:endParaRPr>
          </a:p>
          <a:p>
            <a:endParaRPr lang="ja-JP" altLang="en-US" sz="2000" b="1" dirty="0">
              <a:solidFill>
                <a:prstClr val="black"/>
              </a:solidFill>
            </a:endParaRPr>
          </a:p>
        </p:txBody>
      </p:sp>
      <p:sp>
        <p:nvSpPr>
          <p:cNvPr id="21" name="テキスト ボックス 20">
            <a:extLst>
              <a:ext uri="{FF2B5EF4-FFF2-40B4-BE49-F238E27FC236}">
                <a16:creationId xmlns:a16="http://schemas.microsoft.com/office/drawing/2014/main" id="{F26070EB-8740-4E95-AD2B-CAF4C4E9FDC3}"/>
              </a:ext>
            </a:extLst>
          </p:cNvPr>
          <p:cNvSpPr txBox="1"/>
          <p:nvPr/>
        </p:nvSpPr>
        <p:spPr>
          <a:xfrm>
            <a:off x="2942718" y="1234013"/>
            <a:ext cx="6071604" cy="5370701"/>
          </a:xfrm>
          <a:prstGeom prst="rect">
            <a:avLst/>
          </a:prstGeom>
          <a:noFill/>
        </p:spPr>
        <p:txBody>
          <a:bodyPr wrap="square" rtlCol="0">
            <a:spAutoFit/>
          </a:bodyPr>
          <a:lstStyle/>
          <a:p>
            <a:pPr>
              <a:lnSpc>
                <a:spcPct val="150000"/>
              </a:lnSpc>
            </a:pPr>
            <a:r>
              <a:rPr lang="ja-JP" altLang="en-US" sz="2200" dirty="0">
                <a:solidFill>
                  <a:prstClr val="black"/>
                </a:solidFill>
              </a:rPr>
              <a:t>緑のスイカ　トマトの熟し具合　彼岸花とあぜの緑</a:t>
            </a:r>
            <a:endParaRPr lang="en-US" altLang="ja-JP" sz="2200" dirty="0">
              <a:solidFill>
                <a:prstClr val="black"/>
              </a:solidFill>
            </a:endParaRPr>
          </a:p>
          <a:p>
            <a:endParaRPr lang="en-US" altLang="ja-JP" sz="2200" dirty="0">
              <a:solidFill>
                <a:prstClr val="black"/>
              </a:solidFill>
            </a:endParaRPr>
          </a:p>
          <a:p>
            <a:r>
              <a:rPr lang="ja-JP" altLang="en-US" sz="2200" dirty="0">
                <a:solidFill>
                  <a:prstClr val="black"/>
                </a:solidFill>
              </a:rPr>
              <a:t>顔を黄緑に塗る　充電の色がわからない</a:t>
            </a:r>
            <a:endParaRPr lang="en-US" altLang="ja-JP" sz="2200" dirty="0">
              <a:solidFill>
                <a:prstClr val="black"/>
              </a:solidFill>
            </a:endParaRPr>
          </a:p>
          <a:p>
            <a:endParaRPr lang="en-US" altLang="ja-JP" sz="2200" dirty="0">
              <a:solidFill>
                <a:prstClr val="black"/>
              </a:solidFill>
            </a:endParaRPr>
          </a:p>
          <a:p>
            <a:r>
              <a:rPr lang="ja-JP" altLang="en-US" sz="2200" dirty="0">
                <a:solidFill>
                  <a:prstClr val="black"/>
                </a:solidFill>
              </a:rPr>
              <a:t>地図の山地と平野　木の葉は茶色、幹は緑に塗る　</a:t>
            </a:r>
            <a:endParaRPr lang="en-US" altLang="ja-JP" sz="2200" dirty="0">
              <a:solidFill>
                <a:prstClr val="black"/>
              </a:solidFill>
            </a:endParaRPr>
          </a:p>
          <a:p>
            <a:endParaRPr lang="en-US" altLang="ja-JP" sz="2200" dirty="0">
              <a:solidFill>
                <a:prstClr val="black"/>
              </a:solidFill>
            </a:endParaRPr>
          </a:p>
          <a:p>
            <a:r>
              <a:rPr lang="ja-JP" altLang="en-US" sz="2200" dirty="0">
                <a:solidFill>
                  <a:prstClr val="black"/>
                </a:solidFill>
              </a:rPr>
              <a:t>オシロイバナを青という</a:t>
            </a:r>
            <a:endParaRPr lang="en-US" altLang="ja-JP" sz="2200" dirty="0">
              <a:solidFill>
                <a:prstClr val="black"/>
              </a:solidFill>
            </a:endParaRPr>
          </a:p>
          <a:p>
            <a:endParaRPr lang="en-US" altLang="ja-JP" sz="2200" dirty="0">
              <a:solidFill>
                <a:prstClr val="black"/>
              </a:solidFill>
            </a:endParaRPr>
          </a:p>
          <a:p>
            <a:r>
              <a:rPr lang="ja-JP" altLang="en-US" sz="2200" dirty="0">
                <a:solidFill>
                  <a:prstClr val="black"/>
                </a:solidFill>
              </a:rPr>
              <a:t>ピンクのアスファルトや象の絵　桜は白</a:t>
            </a:r>
            <a:endParaRPr lang="en-US" altLang="ja-JP" sz="2200" dirty="0">
              <a:solidFill>
                <a:prstClr val="black"/>
              </a:solidFill>
            </a:endParaRPr>
          </a:p>
          <a:p>
            <a:endParaRPr lang="en-US" altLang="ja-JP" sz="2200" dirty="0">
              <a:solidFill>
                <a:prstClr val="black"/>
              </a:solidFill>
            </a:endParaRPr>
          </a:p>
          <a:p>
            <a:r>
              <a:rPr lang="ja-JP" altLang="en-US" sz="2200" dirty="0">
                <a:solidFill>
                  <a:prstClr val="black"/>
                </a:solidFill>
              </a:rPr>
              <a:t>緑の黒板の色は「黒」という</a:t>
            </a:r>
            <a:endParaRPr lang="en-US" altLang="ja-JP" sz="2200" dirty="0">
              <a:solidFill>
                <a:prstClr val="black"/>
              </a:solidFill>
            </a:endParaRPr>
          </a:p>
          <a:p>
            <a:endParaRPr lang="en-US" altLang="ja-JP" sz="2400" dirty="0">
              <a:solidFill>
                <a:prstClr val="black"/>
              </a:solidFill>
            </a:endParaRPr>
          </a:p>
          <a:p>
            <a:r>
              <a:rPr lang="ja-JP" altLang="en-US" sz="2200" dirty="0">
                <a:solidFill>
                  <a:prstClr val="black"/>
                </a:solidFill>
              </a:rPr>
              <a:t>肉の焼け具合を間違う　黒背景の赤文字　　</a:t>
            </a:r>
            <a:endParaRPr lang="en-US" altLang="ja-JP" sz="2200" dirty="0">
              <a:solidFill>
                <a:prstClr val="black"/>
              </a:solidFill>
            </a:endParaRPr>
          </a:p>
          <a:p>
            <a:endParaRPr lang="en-US" altLang="ja-JP" sz="2200" dirty="0">
              <a:solidFill>
                <a:prstClr val="black"/>
              </a:solidFill>
            </a:endParaRPr>
          </a:p>
          <a:p>
            <a:r>
              <a:rPr lang="ja-JP" altLang="en-US" sz="2200" dirty="0">
                <a:solidFill>
                  <a:prstClr val="black"/>
                </a:solidFill>
              </a:rPr>
              <a:t>リトマス試験紙の呈色　付箋のピンクと水色　</a:t>
            </a:r>
          </a:p>
        </p:txBody>
      </p:sp>
    </p:spTree>
    <p:extLst>
      <p:ext uri="{BB962C8B-B14F-4D97-AF65-F5344CB8AC3E}">
        <p14:creationId xmlns:p14="http://schemas.microsoft.com/office/powerpoint/2010/main" val="399202381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9632" y="476672"/>
            <a:ext cx="6768752" cy="1143000"/>
          </a:xfrm>
          <a:ln>
            <a:solidFill>
              <a:srgbClr val="00B0F0"/>
            </a:solidFill>
          </a:ln>
        </p:spPr>
        <p:txBody>
          <a:bodyPr/>
          <a:lstStyle/>
          <a:p>
            <a:r>
              <a:rPr lang="ja-JP" altLang="en-US" dirty="0"/>
              <a:t>色覚のアンケート調査より</a:t>
            </a:r>
            <a:endParaRPr kumimoji="1" lang="ja-JP" altLang="en-US" dirty="0"/>
          </a:p>
        </p:txBody>
      </p:sp>
      <p:pic>
        <p:nvPicPr>
          <p:cNvPr id="4" name="Picture 5" descr="進路希望調査"/>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6012160" y="3896516"/>
            <a:ext cx="2445862" cy="2197631"/>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テキスト ボックス 4"/>
          <p:cNvSpPr txBox="1"/>
          <p:nvPr/>
        </p:nvSpPr>
        <p:spPr>
          <a:xfrm>
            <a:off x="971600" y="2204864"/>
            <a:ext cx="6518131" cy="2062103"/>
          </a:xfrm>
          <a:prstGeom prst="rect">
            <a:avLst/>
          </a:prstGeom>
          <a:noFill/>
        </p:spPr>
        <p:txBody>
          <a:bodyPr wrap="none" rtlCol="0">
            <a:spAutoFit/>
          </a:bodyPr>
          <a:lstStyle/>
          <a:p>
            <a:r>
              <a:rPr kumimoji="1" lang="ja-JP" altLang="en-US" sz="3200" dirty="0">
                <a:solidFill>
                  <a:schemeClr val="tx2"/>
                </a:solidFill>
              </a:rPr>
              <a:t>日本眼科医会では、色覚について</a:t>
            </a:r>
            <a:endParaRPr kumimoji="1" lang="en-US" altLang="ja-JP" sz="3200" dirty="0">
              <a:solidFill>
                <a:schemeClr val="tx2"/>
              </a:solidFill>
            </a:endParaRPr>
          </a:p>
          <a:p>
            <a:r>
              <a:rPr kumimoji="1" lang="ja-JP" altLang="en-US" sz="3200" dirty="0">
                <a:solidFill>
                  <a:schemeClr val="tx2"/>
                </a:solidFill>
              </a:rPr>
              <a:t>苦労した経験や困った経験などに</a:t>
            </a:r>
            <a:endParaRPr kumimoji="1" lang="en-US" altLang="ja-JP" sz="3200" dirty="0">
              <a:solidFill>
                <a:schemeClr val="tx2"/>
              </a:solidFill>
            </a:endParaRPr>
          </a:p>
          <a:p>
            <a:r>
              <a:rPr lang="ja-JP" altLang="en-US" sz="3200" dirty="0">
                <a:solidFill>
                  <a:schemeClr val="tx2"/>
                </a:solidFill>
              </a:rPr>
              <a:t>ついての聞き取り調査を行いました。</a:t>
            </a:r>
            <a:endParaRPr kumimoji="1" lang="en-US" altLang="ja-JP" sz="3200" dirty="0">
              <a:solidFill>
                <a:schemeClr val="tx2"/>
              </a:solidFill>
            </a:endParaRPr>
          </a:p>
          <a:p>
            <a:r>
              <a:rPr kumimoji="1" lang="ja-JP" altLang="en-US" sz="3200" dirty="0">
                <a:solidFill>
                  <a:schemeClr val="tx2"/>
                </a:solidFill>
              </a:rPr>
              <a:t>（平成</a:t>
            </a:r>
            <a:r>
              <a:rPr kumimoji="1" lang="en-US" altLang="ja-JP" sz="3200" dirty="0">
                <a:solidFill>
                  <a:schemeClr val="tx2"/>
                </a:solidFill>
              </a:rPr>
              <a:t>22</a:t>
            </a:r>
            <a:r>
              <a:rPr lang="ja-JP" altLang="en-US" sz="3200" dirty="0">
                <a:solidFill>
                  <a:schemeClr val="tx2"/>
                </a:solidFill>
              </a:rPr>
              <a:t>・</a:t>
            </a:r>
            <a:r>
              <a:rPr lang="en-US" altLang="ja-JP" sz="3200" dirty="0">
                <a:solidFill>
                  <a:schemeClr val="tx2"/>
                </a:solidFill>
              </a:rPr>
              <a:t>23</a:t>
            </a:r>
            <a:r>
              <a:rPr lang="ja-JP" altLang="en-US" sz="3200" dirty="0">
                <a:solidFill>
                  <a:schemeClr val="tx2"/>
                </a:solidFill>
              </a:rPr>
              <a:t>年度の全国調査）</a:t>
            </a:r>
            <a:endParaRPr kumimoji="1" lang="ja-JP" altLang="en-US" sz="3200" dirty="0">
              <a:solidFill>
                <a:schemeClr val="tx2"/>
              </a:solidFill>
            </a:endParaRPr>
          </a:p>
        </p:txBody>
      </p:sp>
    </p:spTree>
    <p:extLst>
      <p:ext uri="{BB962C8B-B14F-4D97-AF65-F5344CB8AC3E}">
        <p14:creationId xmlns:p14="http://schemas.microsoft.com/office/powerpoint/2010/main" val="2424279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idx="4294967295"/>
          </p:nvPr>
        </p:nvSpPr>
        <p:spPr>
          <a:xfrm>
            <a:off x="1042988" y="333375"/>
            <a:ext cx="6840537" cy="792163"/>
          </a:xfrm>
          <a:ln>
            <a:solidFill>
              <a:srgbClr val="00B0F0"/>
            </a:solidFill>
            <a:miter lim="800000"/>
            <a:headEnd/>
            <a:tailEnd/>
          </a:ln>
        </p:spPr>
        <p:txBody>
          <a:bodyPr/>
          <a:lstStyle/>
          <a:p>
            <a:pPr eaLnBrk="1" hangingPunct="1"/>
            <a:r>
              <a:rPr lang="ja-JP" altLang="en-US" sz="3600" dirty="0">
                <a:latin typeface="+mj-ea"/>
              </a:rPr>
              <a:t>学校生活における例（小学校）</a:t>
            </a:r>
          </a:p>
        </p:txBody>
      </p:sp>
      <p:sp>
        <p:nvSpPr>
          <p:cNvPr id="39939" name="Rectangle 3"/>
          <p:cNvSpPr>
            <a:spLocks noGrp="1" noChangeArrowheads="1"/>
          </p:cNvSpPr>
          <p:nvPr>
            <p:ph type="body" idx="4294967295"/>
          </p:nvPr>
        </p:nvSpPr>
        <p:spPr>
          <a:xfrm>
            <a:off x="395288" y="1412875"/>
            <a:ext cx="8229600" cy="4525963"/>
          </a:xfrm>
          <a:noFill/>
        </p:spPr>
        <p:txBody>
          <a:bodyPr>
            <a:normAutofit/>
          </a:bodyPr>
          <a:lstStyle/>
          <a:p>
            <a:pPr eaLnBrk="1" hangingPunct="1"/>
            <a:r>
              <a:rPr lang="ja-JP" altLang="en-US" sz="2800" dirty="0"/>
              <a:t>黒板の赤いチョークを読みとばした</a:t>
            </a:r>
          </a:p>
          <a:p>
            <a:pPr eaLnBrk="1" hangingPunct="1">
              <a:buFontTx/>
              <a:buNone/>
            </a:pPr>
            <a:r>
              <a:rPr lang="ja-JP" altLang="en-US" sz="2800" dirty="0"/>
              <a:t>　　</a:t>
            </a:r>
            <a:r>
              <a:rPr lang="ja-JP" altLang="en-US" sz="2800" dirty="0">
                <a:solidFill>
                  <a:srgbClr val="050881"/>
                </a:solidFill>
              </a:rPr>
              <a:t>学校における黒板とカラーチョークのバリアが未だ解決されていない</a:t>
            </a:r>
          </a:p>
          <a:p>
            <a:pPr eaLnBrk="1" hangingPunct="1"/>
            <a:r>
              <a:rPr lang="ja-JP" altLang="en-US" sz="2800" dirty="0"/>
              <a:t>色間違いをして先生に「ふざけてはダメ」といわれた</a:t>
            </a:r>
          </a:p>
          <a:p>
            <a:pPr eaLnBrk="1" hangingPunct="1">
              <a:buFontTx/>
              <a:buNone/>
            </a:pPr>
            <a:r>
              <a:rPr lang="ja-JP" altLang="en-US" sz="2800" dirty="0"/>
              <a:t>　　</a:t>
            </a:r>
            <a:r>
              <a:rPr lang="ja-JP" altLang="en-US" sz="2800" dirty="0">
                <a:solidFill>
                  <a:srgbClr val="050881"/>
                </a:solidFill>
              </a:rPr>
              <a:t>小学校低学年で今も繰り返されている　</a:t>
            </a:r>
            <a:r>
              <a:rPr lang="ja-JP" altLang="en-US" sz="2800" dirty="0"/>
              <a:t>　</a:t>
            </a:r>
          </a:p>
          <a:p>
            <a:pPr eaLnBrk="1" hangingPunct="1"/>
            <a:r>
              <a:rPr lang="ja-JP" altLang="en-US" sz="2800" dirty="0"/>
              <a:t>色づかいが違うことを級友にからかわれ、自分は色弱だと思った</a:t>
            </a:r>
          </a:p>
          <a:p>
            <a:pPr eaLnBrk="1" hangingPunct="1">
              <a:buFontTx/>
              <a:buNone/>
            </a:pPr>
            <a:r>
              <a:rPr lang="ja-JP" altLang="en-US" sz="2800" dirty="0"/>
              <a:t>　　</a:t>
            </a:r>
            <a:r>
              <a:rPr lang="ja-JP" altLang="en-US" sz="2800" dirty="0">
                <a:solidFill>
                  <a:srgbClr val="050881"/>
                </a:solidFill>
              </a:rPr>
              <a:t>小学</a:t>
            </a:r>
            <a:r>
              <a:rPr lang="en-US" altLang="ja-JP" sz="2800" dirty="0">
                <a:solidFill>
                  <a:srgbClr val="050881"/>
                </a:solidFill>
              </a:rPr>
              <a:t>3</a:t>
            </a:r>
            <a:r>
              <a:rPr lang="ja-JP" altLang="en-US" sz="2800" dirty="0">
                <a:solidFill>
                  <a:srgbClr val="050881"/>
                </a:solidFill>
              </a:rPr>
              <a:t>～</a:t>
            </a:r>
            <a:r>
              <a:rPr lang="en-US" altLang="ja-JP" sz="2800" dirty="0">
                <a:solidFill>
                  <a:srgbClr val="050881"/>
                </a:solidFill>
              </a:rPr>
              <a:t>4</a:t>
            </a:r>
            <a:r>
              <a:rPr lang="ja-JP" altLang="en-US" sz="2800" dirty="0">
                <a:solidFill>
                  <a:srgbClr val="050881"/>
                </a:solidFill>
              </a:rPr>
              <a:t>年頃より自身の</a:t>
            </a:r>
          </a:p>
          <a:p>
            <a:pPr eaLnBrk="1" hangingPunct="1">
              <a:buFontTx/>
              <a:buNone/>
            </a:pPr>
            <a:r>
              <a:rPr lang="ja-JP" altLang="en-US" sz="2800" dirty="0">
                <a:solidFill>
                  <a:srgbClr val="050881"/>
                </a:solidFill>
              </a:rPr>
              <a:t>　　異常に気づく例が目につく</a:t>
            </a:r>
          </a:p>
        </p:txBody>
      </p:sp>
      <p:grpSp>
        <p:nvGrpSpPr>
          <p:cNvPr id="2" name="Group 2">
            <a:extLst>
              <a:ext uri="{FF2B5EF4-FFF2-40B4-BE49-F238E27FC236}">
                <a16:creationId xmlns:a16="http://schemas.microsoft.com/office/drawing/2014/main" id="{98B45E55-82D8-4889-A3A6-D18CB3DB0497}"/>
              </a:ext>
            </a:extLst>
          </p:cNvPr>
          <p:cNvGrpSpPr>
            <a:grpSpLocks/>
          </p:cNvGrpSpPr>
          <p:nvPr/>
        </p:nvGrpSpPr>
        <p:grpSpPr bwMode="auto">
          <a:xfrm>
            <a:off x="4908969" y="4435475"/>
            <a:ext cx="3689350" cy="2147887"/>
            <a:chOff x="4862" y="2909"/>
            <a:chExt cx="5809" cy="3382"/>
          </a:xfrm>
        </p:grpSpPr>
        <p:sp>
          <p:nvSpPr>
            <p:cNvPr id="3" name="Rectangle 3">
              <a:extLst>
                <a:ext uri="{FF2B5EF4-FFF2-40B4-BE49-F238E27FC236}">
                  <a16:creationId xmlns:a16="http://schemas.microsoft.com/office/drawing/2014/main" id="{1C24606D-BAE2-40B6-B16C-0B75F4193FE8}"/>
                </a:ext>
              </a:extLst>
            </p:cNvPr>
            <p:cNvSpPr>
              <a:spLocks noChangeArrowheads="1"/>
            </p:cNvSpPr>
            <p:nvPr/>
          </p:nvSpPr>
          <p:spPr bwMode="auto">
            <a:xfrm>
              <a:off x="5741" y="2938"/>
              <a:ext cx="1615" cy="1679"/>
            </a:xfrm>
            <a:prstGeom prst="rect">
              <a:avLst/>
            </a:prstGeom>
            <a:solidFill>
              <a:srgbClr val="0047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 name="Rectangle 4">
              <a:extLst>
                <a:ext uri="{FF2B5EF4-FFF2-40B4-BE49-F238E27FC236}">
                  <a16:creationId xmlns:a16="http://schemas.microsoft.com/office/drawing/2014/main" id="{E3A2D0AE-B2BE-4E63-BA05-C7FE444D36E8}"/>
                </a:ext>
              </a:extLst>
            </p:cNvPr>
            <p:cNvSpPr>
              <a:spLocks noChangeArrowheads="1"/>
            </p:cNvSpPr>
            <p:nvPr/>
          </p:nvSpPr>
          <p:spPr bwMode="auto">
            <a:xfrm>
              <a:off x="5741" y="2938"/>
              <a:ext cx="1615" cy="1679"/>
            </a:xfrm>
            <a:prstGeom prst="rect">
              <a:avLst/>
            </a:prstGeom>
            <a:noFill/>
            <a:ln w="38100">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5125" name="Picture 5">
              <a:extLst>
                <a:ext uri="{FF2B5EF4-FFF2-40B4-BE49-F238E27FC236}">
                  <a16:creationId xmlns:a16="http://schemas.microsoft.com/office/drawing/2014/main" id="{0BDFB9C8-0A3B-42E1-A635-4050547FF3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1" y="2938"/>
              <a:ext cx="1615"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a:extLst>
                <a:ext uri="{FF2B5EF4-FFF2-40B4-BE49-F238E27FC236}">
                  <a16:creationId xmlns:a16="http://schemas.microsoft.com/office/drawing/2014/main" id="{9ABD9956-96B7-4269-BF30-CEBDB17D2F1B}"/>
                </a:ext>
              </a:extLst>
            </p:cNvPr>
            <p:cNvSpPr>
              <a:spLocks noChangeArrowheads="1"/>
            </p:cNvSpPr>
            <p:nvPr/>
          </p:nvSpPr>
          <p:spPr bwMode="auto">
            <a:xfrm>
              <a:off x="5741" y="3027"/>
              <a:ext cx="1526" cy="1590"/>
            </a:xfrm>
            <a:prstGeom prst="rect">
              <a:avLst/>
            </a:prstGeom>
            <a:solidFill>
              <a:srgbClr val="0047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5127" name="Picture 7">
              <a:extLst>
                <a:ext uri="{FF2B5EF4-FFF2-40B4-BE49-F238E27FC236}">
                  <a16:creationId xmlns:a16="http://schemas.microsoft.com/office/drawing/2014/main" id="{1A1DB358-6CB8-45B1-A9E4-5B6F01048D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5" y="2938"/>
              <a:ext cx="91" cy="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a:extLst>
                <a:ext uri="{FF2B5EF4-FFF2-40B4-BE49-F238E27FC236}">
                  <a16:creationId xmlns:a16="http://schemas.microsoft.com/office/drawing/2014/main" id="{7905F3EA-67C2-4DA1-9A58-7EDD6DF0EA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1" y="2912"/>
              <a:ext cx="2332" cy="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a:extLst>
                <a:ext uri="{FF2B5EF4-FFF2-40B4-BE49-F238E27FC236}">
                  <a16:creationId xmlns:a16="http://schemas.microsoft.com/office/drawing/2014/main" id="{DFF9CAC1-B1EC-4A4A-94DE-7DE5548E4B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4" y="3590"/>
              <a:ext cx="18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a:extLst>
                <a:ext uri="{FF2B5EF4-FFF2-40B4-BE49-F238E27FC236}">
                  <a16:creationId xmlns:a16="http://schemas.microsoft.com/office/drawing/2014/main" id="{D6F6726E-E152-4F4E-A4B1-2C0934742D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2" y="4033"/>
              <a:ext cx="2656" cy="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1">
              <a:extLst>
                <a:ext uri="{FF2B5EF4-FFF2-40B4-BE49-F238E27FC236}">
                  <a16:creationId xmlns:a16="http://schemas.microsoft.com/office/drawing/2014/main" id="{A6E4C0A1-E956-43DE-810A-E79E0A347D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68" y="4521"/>
              <a:ext cx="13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a:extLst>
                <a:ext uri="{FF2B5EF4-FFF2-40B4-BE49-F238E27FC236}">
                  <a16:creationId xmlns:a16="http://schemas.microsoft.com/office/drawing/2014/main" id="{7733EC43-D464-415F-94F5-7557DDEA8A4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43" y="4510"/>
              <a:ext cx="122"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a:extLst>
                <a:ext uri="{FF2B5EF4-FFF2-40B4-BE49-F238E27FC236}">
                  <a16:creationId xmlns:a16="http://schemas.microsoft.com/office/drawing/2014/main" id="{C535B127-454A-49F8-979E-1362F9406EC6}"/>
                </a:ext>
              </a:extLst>
            </p:cNvPr>
            <p:cNvSpPr>
              <a:spLocks noChangeArrowheads="1"/>
            </p:cNvSpPr>
            <p:nvPr/>
          </p:nvSpPr>
          <p:spPr bwMode="auto">
            <a:xfrm>
              <a:off x="9025" y="2938"/>
              <a:ext cx="1615" cy="1679"/>
            </a:xfrm>
            <a:prstGeom prst="rect">
              <a:avLst/>
            </a:prstGeom>
            <a:solidFill>
              <a:srgbClr val="0047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 name="Rectangle 14">
              <a:extLst>
                <a:ext uri="{FF2B5EF4-FFF2-40B4-BE49-F238E27FC236}">
                  <a16:creationId xmlns:a16="http://schemas.microsoft.com/office/drawing/2014/main" id="{1CCF5DCF-F02A-444A-83AB-E138A8F9303E}"/>
                </a:ext>
              </a:extLst>
            </p:cNvPr>
            <p:cNvSpPr>
              <a:spLocks noChangeArrowheads="1"/>
            </p:cNvSpPr>
            <p:nvPr/>
          </p:nvSpPr>
          <p:spPr bwMode="auto">
            <a:xfrm>
              <a:off x="9025" y="2938"/>
              <a:ext cx="1615" cy="1679"/>
            </a:xfrm>
            <a:prstGeom prst="rect">
              <a:avLst/>
            </a:prstGeom>
            <a:noFill/>
            <a:ln w="38100">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5135" name="Picture 15">
              <a:extLst>
                <a:ext uri="{FF2B5EF4-FFF2-40B4-BE49-F238E27FC236}">
                  <a16:creationId xmlns:a16="http://schemas.microsoft.com/office/drawing/2014/main" id="{FFBD1583-8DF4-4588-9C94-9D6EED63CF9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25" y="2938"/>
              <a:ext cx="1615"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6">
              <a:extLst>
                <a:ext uri="{FF2B5EF4-FFF2-40B4-BE49-F238E27FC236}">
                  <a16:creationId xmlns:a16="http://schemas.microsoft.com/office/drawing/2014/main" id="{622813CC-5AAB-4D1D-B64D-2A3368521BF5}"/>
                </a:ext>
              </a:extLst>
            </p:cNvPr>
            <p:cNvSpPr>
              <a:spLocks noChangeArrowheads="1"/>
            </p:cNvSpPr>
            <p:nvPr/>
          </p:nvSpPr>
          <p:spPr bwMode="auto">
            <a:xfrm>
              <a:off x="9025" y="3027"/>
              <a:ext cx="1526" cy="1590"/>
            </a:xfrm>
            <a:prstGeom prst="rect">
              <a:avLst/>
            </a:prstGeom>
            <a:solidFill>
              <a:srgbClr val="0047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5137" name="Picture 17">
              <a:extLst>
                <a:ext uri="{FF2B5EF4-FFF2-40B4-BE49-F238E27FC236}">
                  <a16:creationId xmlns:a16="http://schemas.microsoft.com/office/drawing/2014/main" id="{EA427020-4FC1-4138-A369-D060A31EAEF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49" y="2938"/>
              <a:ext cx="91" cy="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18">
              <a:extLst>
                <a:ext uri="{FF2B5EF4-FFF2-40B4-BE49-F238E27FC236}">
                  <a16:creationId xmlns:a16="http://schemas.microsoft.com/office/drawing/2014/main" id="{2ED0C39B-BC59-4A44-8CDE-93FE90BEAD2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32" y="2924"/>
              <a:ext cx="2275" cy="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19">
              <a:extLst>
                <a:ext uri="{FF2B5EF4-FFF2-40B4-BE49-F238E27FC236}">
                  <a16:creationId xmlns:a16="http://schemas.microsoft.com/office/drawing/2014/main" id="{2287879C-1E52-4EBE-A0AE-940BF3E0BD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42" y="3590"/>
              <a:ext cx="18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Picture 20">
              <a:extLst>
                <a:ext uri="{FF2B5EF4-FFF2-40B4-BE49-F238E27FC236}">
                  <a16:creationId xmlns:a16="http://schemas.microsoft.com/office/drawing/2014/main" id="{DA3C392D-51B4-465D-8756-CFE85C676E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03" y="4035"/>
              <a:ext cx="21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21">
              <a:extLst>
                <a:ext uri="{FF2B5EF4-FFF2-40B4-BE49-F238E27FC236}">
                  <a16:creationId xmlns:a16="http://schemas.microsoft.com/office/drawing/2014/main" id="{DEC40AD1-B0D8-435F-8C2F-C997EEC8D349}"/>
                </a:ext>
              </a:extLst>
            </p:cNvPr>
            <p:cNvSpPr>
              <a:spLocks/>
            </p:cNvSpPr>
            <p:nvPr/>
          </p:nvSpPr>
          <p:spPr bwMode="auto">
            <a:xfrm>
              <a:off x="9703" y="4035"/>
              <a:ext cx="219" cy="349"/>
            </a:xfrm>
            <a:custGeom>
              <a:avLst/>
              <a:gdLst>
                <a:gd name="T0" fmla="+- 0 9707 9703"/>
                <a:gd name="T1" fmla="*/ T0 w 219"/>
                <a:gd name="T2" fmla="+- 0 4214 4036"/>
                <a:gd name="T3" fmla="*/ 4214 h 349"/>
                <a:gd name="T4" fmla="+- 0 9743 9703"/>
                <a:gd name="T5" fmla="*/ T4 w 219"/>
                <a:gd name="T6" fmla="+- 0 4086 4036"/>
                <a:gd name="T7" fmla="*/ 4086 h 349"/>
                <a:gd name="T8" fmla="+- 0 9855 9703"/>
                <a:gd name="T9" fmla="*/ T8 w 219"/>
                <a:gd name="T10" fmla="+- 0 4036 4036"/>
                <a:gd name="T11" fmla="*/ 4036 h 349"/>
                <a:gd name="T12" fmla="+- 0 9854 9703"/>
                <a:gd name="T13" fmla="*/ T12 w 219"/>
                <a:gd name="T14" fmla="+- 0 4050 4036"/>
                <a:gd name="T15" fmla="*/ 4050 h 349"/>
                <a:gd name="T16" fmla="+- 0 9819 9703"/>
                <a:gd name="T17" fmla="*/ T16 w 219"/>
                <a:gd name="T18" fmla="+- 0 4063 4036"/>
                <a:gd name="T19" fmla="*/ 4063 h 349"/>
                <a:gd name="T20" fmla="+- 0 9787 9703"/>
                <a:gd name="T21" fmla="*/ T20 w 219"/>
                <a:gd name="T22" fmla="+- 0 4083 4036"/>
                <a:gd name="T23" fmla="*/ 4083 h 349"/>
                <a:gd name="T24" fmla="+- 0 9780 9703"/>
                <a:gd name="T25" fmla="*/ T24 w 219"/>
                <a:gd name="T26" fmla="+- 0 4109 4036"/>
                <a:gd name="T27" fmla="*/ 4109 h 349"/>
                <a:gd name="T28" fmla="+- 0 9797 9703"/>
                <a:gd name="T29" fmla="*/ T28 w 219"/>
                <a:gd name="T30" fmla="+- 0 4093 4036"/>
                <a:gd name="T31" fmla="*/ 4093 h 349"/>
                <a:gd name="T32" fmla="+- 0 9819 9703"/>
                <a:gd name="T33" fmla="*/ T32 w 219"/>
                <a:gd name="T34" fmla="+- 0 4077 4036"/>
                <a:gd name="T35" fmla="*/ 4077 h 349"/>
                <a:gd name="T36" fmla="+- 0 9855 9703"/>
                <a:gd name="T37" fmla="*/ T36 w 219"/>
                <a:gd name="T38" fmla="+- 0 4072 4036"/>
                <a:gd name="T39" fmla="*/ 4072 h 349"/>
                <a:gd name="T40" fmla="+- 0 9888 9703"/>
                <a:gd name="T41" fmla="*/ T40 w 219"/>
                <a:gd name="T42" fmla="+- 0 4075 4036"/>
                <a:gd name="T43" fmla="*/ 4075 h 349"/>
                <a:gd name="T44" fmla="+- 0 9888 9703"/>
                <a:gd name="T45" fmla="*/ T44 w 219"/>
                <a:gd name="T46" fmla="+- 0 4088 4036"/>
                <a:gd name="T47" fmla="*/ 4088 h 349"/>
                <a:gd name="T48" fmla="+- 0 9861 9703"/>
                <a:gd name="T49" fmla="*/ T48 w 219"/>
                <a:gd name="T50" fmla="+- 0 4091 4036"/>
                <a:gd name="T51" fmla="*/ 4091 h 349"/>
                <a:gd name="T52" fmla="+- 0 9827 9703"/>
                <a:gd name="T53" fmla="*/ T52 w 219"/>
                <a:gd name="T54" fmla="+- 0 4106 4036"/>
                <a:gd name="T55" fmla="*/ 4106 h 349"/>
                <a:gd name="T56" fmla="+- 0 9808 9703"/>
                <a:gd name="T57" fmla="*/ T56 w 219"/>
                <a:gd name="T58" fmla="+- 0 4134 4036"/>
                <a:gd name="T59" fmla="*/ 4134 h 349"/>
                <a:gd name="T60" fmla="+- 0 9820 9703"/>
                <a:gd name="T61" fmla="*/ T60 w 219"/>
                <a:gd name="T62" fmla="+- 0 4126 4036"/>
                <a:gd name="T63" fmla="*/ 4126 h 349"/>
                <a:gd name="T64" fmla="+- 0 9838 9703"/>
                <a:gd name="T65" fmla="*/ T64 w 219"/>
                <a:gd name="T66" fmla="+- 0 4114 4036"/>
                <a:gd name="T67" fmla="*/ 4114 h 349"/>
                <a:gd name="T68" fmla="+- 0 9871 9703"/>
                <a:gd name="T69" fmla="*/ T68 w 219"/>
                <a:gd name="T70" fmla="+- 0 4107 4036"/>
                <a:gd name="T71" fmla="*/ 4107 h 349"/>
                <a:gd name="T72" fmla="+- 0 9912 9703"/>
                <a:gd name="T73" fmla="*/ T72 w 219"/>
                <a:gd name="T74" fmla="+- 0 4116 4036"/>
                <a:gd name="T75" fmla="*/ 4116 h 349"/>
                <a:gd name="T76" fmla="+- 0 9915 9703"/>
                <a:gd name="T77" fmla="*/ T76 w 219"/>
                <a:gd name="T78" fmla="+- 0 4131 4036"/>
                <a:gd name="T79" fmla="*/ 4131 h 349"/>
                <a:gd name="T80" fmla="+- 0 9872 9703"/>
                <a:gd name="T81" fmla="*/ T80 w 219"/>
                <a:gd name="T82" fmla="+- 0 4133 4036"/>
                <a:gd name="T83" fmla="*/ 4133 h 349"/>
                <a:gd name="T84" fmla="+- 0 9835 9703"/>
                <a:gd name="T85" fmla="*/ T84 w 219"/>
                <a:gd name="T86" fmla="+- 0 4149 4036"/>
                <a:gd name="T87" fmla="*/ 4149 h 349"/>
                <a:gd name="T88" fmla="+- 0 9821 9703"/>
                <a:gd name="T89" fmla="*/ T88 w 219"/>
                <a:gd name="T90" fmla="+- 0 4169 4036"/>
                <a:gd name="T91" fmla="*/ 4169 h 349"/>
                <a:gd name="T92" fmla="+- 0 9832 9703"/>
                <a:gd name="T93" fmla="*/ T92 w 219"/>
                <a:gd name="T94" fmla="+- 0 4176 4036"/>
                <a:gd name="T95" fmla="*/ 4176 h 349"/>
                <a:gd name="T96" fmla="+- 0 9869 9703"/>
                <a:gd name="T97" fmla="*/ T96 w 219"/>
                <a:gd name="T98" fmla="+- 0 4154 4036"/>
                <a:gd name="T99" fmla="*/ 4154 h 349"/>
                <a:gd name="T100" fmla="+- 0 9902 9703"/>
                <a:gd name="T101" fmla="*/ T100 w 219"/>
                <a:gd name="T102" fmla="+- 0 4154 4036"/>
                <a:gd name="T103" fmla="*/ 4154 h 349"/>
                <a:gd name="T104" fmla="+- 0 9904 9703"/>
                <a:gd name="T105" fmla="*/ T104 w 219"/>
                <a:gd name="T106" fmla="+- 0 4168 4036"/>
                <a:gd name="T107" fmla="*/ 4168 h 349"/>
                <a:gd name="T108" fmla="+- 0 9872 9703"/>
                <a:gd name="T109" fmla="*/ T108 w 219"/>
                <a:gd name="T110" fmla="+- 0 4184 4036"/>
                <a:gd name="T111" fmla="*/ 4184 h 349"/>
                <a:gd name="T112" fmla="+- 0 9851 9703"/>
                <a:gd name="T113" fmla="*/ T112 w 219"/>
                <a:gd name="T114" fmla="+- 0 4213 4036"/>
                <a:gd name="T115" fmla="*/ 4213 h 349"/>
                <a:gd name="T116" fmla="+- 0 9839 9703"/>
                <a:gd name="T117" fmla="*/ T116 w 219"/>
                <a:gd name="T118" fmla="+- 0 4245 4036"/>
                <a:gd name="T119" fmla="*/ 4245 h 349"/>
                <a:gd name="T120" fmla="+- 0 9820 9703"/>
                <a:gd name="T121" fmla="*/ T120 w 219"/>
                <a:gd name="T122" fmla="+- 0 4285 4036"/>
                <a:gd name="T123" fmla="*/ 4285 h 349"/>
                <a:gd name="T124" fmla="+- 0 9793 9703"/>
                <a:gd name="T125" fmla="*/ T124 w 219"/>
                <a:gd name="T126" fmla="+- 0 4340 4036"/>
                <a:gd name="T127" fmla="*/ 4340 h 3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219" h="349">
                  <a:moveTo>
                    <a:pt x="0" y="257"/>
                  </a:moveTo>
                  <a:lnTo>
                    <a:pt x="4" y="178"/>
                  </a:lnTo>
                  <a:lnTo>
                    <a:pt x="11" y="110"/>
                  </a:lnTo>
                  <a:lnTo>
                    <a:pt x="40" y="50"/>
                  </a:lnTo>
                  <a:lnTo>
                    <a:pt x="96" y="6"/>
                  </a:lnTo>
                  <a:lnTo>
                    <a:pt x="152" y="0"/>
                  </a:lnTo>
                  <a:lnTo>
                    <a:pt x="159" y="8"/>
                  </a:lnTo>
                  <a:lnTo>
                    <a:pt x="151" y="14"/>
                  </a:lnTo>
                  <a:lnTo>
                    <a:pt x="134" y="21"/>
                  </a:lnTo>
                  <a:lnTo>
                    <a:pt x="116" y="27"/>
                  </a:lnTo>
                  <a:lnTo>
                    <a:pt x="101" y="33"/>
                  </a:lnTo>
                  <a:lnTo>
                    <a:pt x="84" y="47"/>
                  </a:lnTo>
                  <a:lnTo>
                    <a:pt x="78" y="62"/>
                  </a:lnTo>
                  <a:lnTo>
                    <a:pt x="77" y="73"/>
                  </a:lnTo>
                  <a:lnTo>
                    <a:pt x="78" y="78"/>
                  </a:lnTo>
                  <a:lnTo>
                    <a:pt x="94" y="57"/>
                  </a:lnTo>
                  <a:lnTo>
                    <a:pt x="105" y="46"/>
                  </a:lnTo>
                  <a:lnTo>
                    <a:pt x="116" y="41"/>
                  </a:lnTo>
                  <a:lnTo>
                    <a:pt x="131" y="38"/>
                  </a:lnTo>
                  <a:lnTo>
                    <a:pt x="152" y="36"/>
                  </a:lnTo>
                  <a:lnTo>
                    <a:pt x="171" y="36"/>
                  </a:lnTo>
                  <a:lnTo>
                    <a:pt x="185" y="39"/>
                  </a:lnTo>
                  <a:lnTo>
                    <a:pt x="190" y="45"/>
                  </a:lnTo>
                  <a:lnTo>
                    <a:pt x="185" y="52"/>
                  </a:lnTo>
                  <a:lnTo>
                    <a:pt x="174" y="54"/>
                  </a:lnTo>
                  <a:lnTo>
                    <a:pt x="158" y="55"/>
                  </a:lnTo>
                  <a:lnTo>
                    <a:pt x="141" y="59"/>
                  </a:lnTo>
                  <a:lnTo>
                    <a:pt x="124" y="70"/>
                  </a:lnTo>
                  <a:lnTo>
                    <a:pt x="112" y="85"/>
                  </a:lnTo>
                  <a:lnTo>
                    <a:pt x="105" y="98"/>
                  </a:lnTo>
                  <a:lnTo>
                    <a:pt x="103" y="104"/>
                  </a:lnTo>
                  <a:lnTo>
                    <a:pt x="117" y="90"/>
                  </a:lnTo>
                  <a:lnTo>
                    <a:pt x="126" y="82"/>
                  </a:lnTo>
                  <a:lnTo>
                    <a:pt x="135" y="78"/>
                  </a:lnTo>
                  <a:lnTo>
                    <a:pt x="148" y="73"/>
                  </a:lnTo>
                  <a:lnTo>
                    <a:pt x="168" y="71"/>
                  </a:lnTo>
                  <a:lnTo>
                    <a:pt x="191" y="74"/>
                  </a:lnTo>
                  <a:lnTo>
                    <a:pt x="209" y="80"/>
                  </a:lnTo>
                  <a:lnTo>
                    <a:pt x="218" y="90"/>
                  </a:lnTo>
                  <a:lnTo>
                    <a:pt x="212" y="95"/>
                  </a:lnTo>
                  <a:lnTo>
                    <a:pt x="193" y="96"/>
                  </a:lnTo>
                  <a:lnTo>
                    <a:pt x="169" y="97"/>
                  </a:lnTo>
                  <a:lnTo>
                    <a:pt x="148" y="102"/>
                  </a:lnTo>
                  <a:lnTo>
                    <a:pt x="132" y="113"/>
                  </a:lnTo>
                  <a:lnTo>
                    <a:pt x="123" y="125"/>
                  </a:lnTo>
                  <a:lnTo>
                    <a:pt x="118" y="133"/>
                  </a:lnTo>
                  <a:lnTo>
                    <a:pt x="117" y="137"/>
                  </a:lnTo>
                  <a:lnTo>
                    <a:pt x="129" y="140"/>
                  </a:lnTo>
                  <a:lnTo>
                    <a:pt x="148" y="127"/>
                  </a:lnTo>
                  <a:lnTo>
                    <a:pt x="166" y="118"/>
                  </a:lnTo>
                  <a:lnTo>
                    <a:pt x="184" y="115"/>
                  </a:lnTo>
                  <a:lnTo>
                    <a:pt x="199" y="118"/>
                  </a:lnTo>
                  <a:lnTo>
                    <a:pt x="206" y="127"/>
                  </a:lnTo>
                  <a:lnTo>
                    <a:pt x="201" y="132"/>
                  </a:lnTo>
                  <a:lnTo>
                    <a:pt x="186" y="139"/>
                  </a:lnTo>
                  <a:lnTo>
                    <a:pt x="169" y="148"/>
                  </a:lnTo>
                  <a:lnTo>
                    <a:pt x="155" y="163"/>
                  </a:lnTo>
                  <a:lnTo>
                    <a:pt x="148" y="177"/>
                  </a:lnTo>
                  <a:lnTo>
                    <a:pt x="142" y="193"/>
                  </a:lnTo>
                  <a:lnTo>
                    <a:pt x="136" y="209"/>
                  </a:lnTo>
                  <a:lnTo>
                    <a:pt x="130" y="224"/>
                  </a:lnTo>
                  <a:lnTo>
                    <a:pt x="117" y="249"/>
                  </a:lnTo>
                  <a:lnTo>
                    <a:pt x="105" y="273"/>
                  </a:lnTo>
                  <a:lnTo>
                    <a:pt x="90" y="304"/>
                  </a:lnTo>
                  <a:lnTo>
                    <a:pt x="71" y="348"/>
                  </a:lnTo>
                </a:path>
              </a:pathLst>
            </a:custGeom>
            <a:noFill/>
            <a:ln w="381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5142" name="Picture 22">
              <a:extLst>
                <a:ext uri="{FF2B5EF4-FFF2-40B4-BE49-F238E27FC236}">
                  <a16:creationId xmlns:a16="http://schemas.microsoft.com/office/drawing/2014/main" id="{9EBA89C5-C6DB-4D88-9D54-EF677B235C7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03" y="4035"/>
              <a:ext cx="21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23">
              <a:extLst>
                <a:ext uri="{FF2B5EF4-FFF2-40B4-BE49-F238E27FC236}">
                  <a16:creationId xmlns:a16="http://schemas.microsoft.com/office/drawing/2014/main" id="{10CAF60A-8937-4984-AA7E-DFBA1E7242DB}"/>
                </a:ext>
              </a:extLst>
            </p:cNvPr>
            <p:cNvSpPr>
              <a:spLocks/>
            </p:cNvSpPr>
            <p:nvPr/>
          </p:nvSpPr>
          <p:spPr bwMode="auto">
            <a:xfrm>
              <a:off x="8648" y="4007"/>
              <a:ext cx="1164" cy="936"/>
            </a:xfrm>
            <a:custGeom>
              <a:avLst/>
              <a:gdLst>
                <a:gd name="T0" fmla="+- 0 8807 8648"/>
                <a:gd name="T1" fmla="*/ T0 w 1164"/>
                <a:gd name="T2" fmla="+- 0 4007 4007"/>
                <a:gd name="T3" fmla="*/ 4007 h 936"/>
                <a:gd name="T4" fmla="+- 0 8748 8648"/>
                <a:gd name="T5" fmla="*/ T4 w 1164"/>
                <a:gd name="T6" fmla="+- 0 4094 4007"/>
                <a:gd name="T7" fmla="*/ 4094 h 936"/>
                <a:gd name="T8" fmla="+- 0 8715 8648"/>
                <a:gd name="T9" fmla="*/ T8 w 1164"/>
                <a:gd name="T10" fmla="+- 0 4171 4007"/>
                <a:gd name="T11" fmla="*/ 4171 h 936"/>
                <a:gd name="T12" fmla="+- 0 8696 8648"/>
                <a:gd name="T13" fmla="*/ T12 w 1164"/>
                <a:gd name="T14" fmla="+- 0 4280 4007"/>
                <a:gd name="T15" fmla="*/ 4280 h 936"/>
                <a:gd name="T16" fmla="+- 0 8676 8648"/>
                <a:gd name="T17" fmla="*/ T16 w 1164"/>
                <a:gd name="T18" fmla="+- 0 4464 4007"/>
                <a:gd name="T19" fmla="*/ 4464 h 936"/>
                <a:gd name="T20" fmla="+- 0 8664 8648"/>
                <a:gd name="T21" fmla="*/ T20 w 1164"/>
                <a:gd name="T22" fmla="+- 0 4605 4007"/>
                <a:gd name="T23" fmla="*/ 4605 h 936"/>
                <a:gd name="T24" fmla="+- 0 8656 8648"/>
                <a:gd name="T25" fmla="*/ T24 w 1164"/>
                <a:gd name="T26" fmla="+- 0 4731 4007"/>
                <a:gd name="T27" fmla="*/ 4731 h 936"/>
                <a:gd name="T28" fmla="+- 0 8650 8648"/>
                <a:gd name="T29" fmla="*/ T28 w 1164"/>
                <a:gd name="T30" fmla="+- 0 4823 4007"/>
                <a:gd name="T31" fmla="*/ 4823 h 936"/>
                <a:gd name="T32" fmla="+- 0 8648 8648"/>
                <a:gd name="T33" fmla="*/ T32 w 1164"/>
                <a:gd name="T34" fmla="+- 0 4859 4007"/>
                <a:gd name="T35" fmla="*/ 4859 h 936"/>
                <a:gd name="T36" fmla="+- 0 9120 8648"/>
                <a:gd name="T37" fmla="*/ T36 w 1164"/>
                <a:gd name="T38" fmla="+- 0 4860 4007"/>
                <a:gd name="T39" fmla="*/ 4860 h 936"/>
                <a:gd name="T40" fmla="+- 0 9194 8648"/>
                <a:gd name="T41" fmla="*/ T40 w 1164"/>
                <a:gd name="T42" fmla="+- 0 4902 4007"/>
                <a:gd name="T43" fmla="*/ 4902 h 936"/>
                <a:gd name="T44" fmla="+- 0 9272 8648"/>
                <a:gd name="T45" fmla="*/ T44 w 1164"/>
                <a:gd name="T46" fmla="+- 0 4933 4007"/>
                <a:gd name="T47" fmla="*/ 4933 h 936"/>
                <a:gd name="T48" fmla="+- 0 9347 8648"/>
                <a:gd name="T49" fmla="*/ T48 w 1164"/>
                <a:gd name="T50" fmla="+- 0 4943 4007"/>
                <a:gd name="T51" fmla="*/ 4943 h 936"/>
                <a:gd name="T52" fmla="+- 0 9410 8648"/>
                <a:gd name="T53" fmla="*/ T52 w 1164"/>
                <a:gd name="T54" fmla="+- 0 4920 4007"/>
                <a:gd name="T55" fmla="*/ 4920 h 936"/>
                <a:gd name="T56" fmla="+- 0 9418 8648"/>
                <a:gd name="T57" fmla="*/ T56 w 1164"/>
                <a:gd name="T58" fmla="+- 0 4914 4007"/>
                <a:gd name="T59" fmla="*/ 4914 h 936"/>
                <a:gd name="T60" fmla="+- 0 9427 8648"/>
                <a:gd name="T61" fmla="*/ T60 w 1164"/>
                <a:gd name="T62" fmla="+- 0 4907 4007"/>
                <a:gd name="T63" fmla="*/ 4907 h 936"/>
                <a:gd name="T64" fmla="+- 0 9436 8648"/>
                <a:gd name="T65" fmla="*/ T64 w 1164"/>
                <a:gd name="T66" fmla="+- 0 4898 4007"/>
                <a:gd name="T67" fmla="*/ 4898 h 936"/>
                <a:gd name="T68" fmla="+- 0 9548 8648"/>
                <a:gd name="T69" fmla="*/ T68 w 1164"/>
                <a:gd name="T70" fmla="+- 0 4765 4007"/>
                <a:gd name="T71" fmla="*/ 4765 h 936"/>
                <a:gd name="T72" fmla="+- 0 9566 8648"/>
                <a:gd name="T73" fmla="*/ T72 w 1164"/>
                <a:gd name="T74" fmla="+- 0 4739 4007"/>
                <a:gd name="T75" fmla="*/ 4739 h 936"/>
                <a:gd name="T76" fmla="+- 0 9316 8648"/>
                <a:gd name="T77" fmla="*/ T76 w 1164"/>
                <a:gd name="T78" fmla="+- 0 4739 4007"/>
                <a:gd name="T79" fmla="*/ 4739 h 936"/>
                <a:gd name="T80" fmla="+- 0 9200 8648"/>
                <a:gd name="T81" fmla="*/ T80 w 1164"/>
                <a:gd name="T82" fmla="+- 0 4657 4007"/>
                <a:gd name="T83" fmla="*/ 4657 h 936"/>
                <a:gd name="T84" fmla="+- 0 9203 8648"/>
                <a:gd name="T85" fmla="*/ T84 w 1164"/>
                <a:gd name="T86" fmla="+- 0 4505 4007"/>
                <a:gd name="T87" fmla="*/ 4505 h 936"/>
                <a:gd name="T88" fmla="+- 0 9167 8648"/>
                <a:gd name="T89" fmla="*/ T88 w 1164"/>
                <a:gd name="T90" fmla="+- 0 4371 4007"/>
                <a:gd name="T91" fmla="*/ 4371 h 936"/>
                <a:gd name="T92" fmla="+- 0 9123 8648"/>
                <a:gd name="T93" fmla="*/ T92 w 1164"/>
                <a:gd name="T94" fmla="+- 0 4275 4007"/>
                <a:gd name="T95" fmla="*/ 4275 h 936"/>
                <a:gd name="T96" fmla="+- 0 9101 8648"/>
                <a:gd name="T97" fmla="*/ T96 w 1164"/>
                <a:gd name="T98" fmla="+- 0 4239 4007"/>
                <a:gd name="T99" fmla="*/ 4239 h 936"/>
                <a:gd name="T100" fmla="+- 0 8807 8648"/>
                <a:gd name="T101" fmla="*/ T100 w 1164"/>
                <a:gd name="T102" fmla="+- 0 4007 4007"/>
                <a:gd name="T103" fmla="*/ 4007 h 936"/>
                <a:gd name="T104" fmla="+- 0 9670 8648"/>
                <a:gd name="T105" fmla="*/ T104 w 1164"/>
                <a:gd name="T106" fmla="+- 0 4256 4007"/>
                <a:gd name="T107" fmla="*/ 4256 h 936"/>
                <a:gd name="T108" fmla="+- 0 9638 8648"/>
                <a:gd name="T109" fmla="*/ T108 w 1164"/>
                <a:gd name="T110" fmla="+- 0 4320 4007"/>
                <a:gd name="T111" fmla="*/ 4320 h 936"/>
                <a:gd name="T112" fmla="+- 0 9598 8648"/>
                <a:gd name="T113" fmla="*/ T112 w 1164"/>
                <a:gd name="T114" fmla="+- 0 4387 4007"/>
                <a:gd name="T115" fmla="*/ 4387 h 936"/>
                <a:gd name="T116" fmla="+- 0 9552 8648"/>
                <a:gd name="T117" fmla="*/ T116 w 1164"/>
                <a:gd name="T118" fmla="+- 0 4455 4007"/>
                <a:gd name="T119" fmla="*/ 4455 h 936"/>
                <a:gd name="T120" fmla="+- 0 9502 8648"/>
                <a:gd name="T121" fmla="*/ T120 w 1164"/>
                <a:gd name="T122" fmla="+- 0 4521 4007"/>
                <a:gd name="T123" fmla="*/ 4521 h 936"/>
                <a:gd name="T124" fmla="+- 0 9452 8648"/>
                <a:gd name="T125" fmla="*/ T124 w 1164"/>
                <a:gd name="T126" fmla="+- 0 4584 4007"/>
                <a:gd name="T127" fmla="*/ 4584 h 936"/>
                <a:gd name="T128" fmla="+- 0 9402 8648"/>
                <a:gd name="T129" fmla="*/ T128 w 1164"/>
                <a:gd name="T130" fmla="+- 0 4643 4007"/>
                <a:gd name="T131" fmla="*/ 4643 h 936"/>
                <a:gd name="T132" fmla="+- 0 9356 8648"/>
                <a:gd name="T133" fmla="*/ T132 w 1164"/>
                <a:gd name="T134" fmla="+- 0 4695 4007"/>
                <a:gd name="T135" fmla="*/ 4695 h 936"/>
                <a:gd name="T136" fmla="+- 0 9316 8648"/>
                <a:gd name="T137" fmla="*/ T136 w 1164"/>
                <a:gd name="T138" fmla="+- 0 4739 4007"/>
                <a:gd name="T139" fmla="*/ 4739 h 936"/>
                <a:gd name="T140" fmla="+- 0 9566 8648"/>
                <a:gd name="T141" fmla="*/ T140 w 1164"/>
                <a:gd name="T142" fmla="+- 0 4739 4007"/>
                <a:gd name="T143" fmla="*/ 4739 h 936"/>
                <a:gd name="T144" fmla="+- 0 9671 8648"/>
                <a:gd name="T145" fmla="*/ T144 w 1164"/>
                <a:gd name="T146" fmla="+- 0 4592 4007"/>
                <a:gd name="T147" fmla="*/ 4592 h 936"/>
                <a:gd name="T148" fmla="+- 0 9771 8648"/>
                <a:gd name="T149" fmla="*/ T148 w 1164"/>
                <a:gd name="T150" fmla="+- 0 4442 4007"/>
                <a:gd name="T151" fmla="*/ 4442 h 936"/>
                <a:gd name="T152" fmla="+- 0 9812 8648"/>
                <a:gd name="T153" fmla="*/ T152 w 1164"/>
                <a:gd name="T154" fmla="+- 0 4378 4007"/>
                <a:gd name="T155" fmla="*/ 4378 h 936"/>
                <a:gd name="T156" fmla="+- 0 9670 8648"/>
                <a:gd name="T157" fmla="*/ T156 w 1164"/>
                <a:gd name="T158" fmla="+- 0 4256 4007"/>
                <a:gd name="T159" fmla="*/ 4256 h 9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164" h="936">
                  <a:moveTo>
                    <a:pt x="159" y="0"/>
                  </a:moveTo>
                  <a:lnTo>
                    <a:pt x="100" y="87"/>
                  </a:lnTo>
                  <a:lnTo>
                    <a:pt x="67" y="164"/>
                  </a:lnTo>
                  <a:lnTo>
                    <a:pt x="48" y="273"/>
                  </a:lnTo>
                  <a:lnTo>
                    <a:pt x="28" y="457"/>
                  </a:lnTo>
                  <a:lnTo>
                    <a:pt x="16" y="598"/>
                  </a:lnTo>
                  <a:lnTo>
                    <a:pt x="8" y="724"/>
                  </a:lnTo>
                  <a:lnTo>
                    <a:pt x="2" y="816"/>
                  </a:lnTo>
                  <a:lnTo>
                    <a:pt x="0" y="852"/>
                  </a:lnTo>
                  <a:lnTo>
                    <a:pt x="472" y="853"/>
                  </a:lnTo>
                  <a:lnTo>
                    <a:pt x="546" y="895"/>
                  </a:lnTo>
                  <a:lnTo>
                    <a:pt x="624" y="926"/>
                  </a:lnTo>
                  <a:lnTo>
                    <a:pt x="699" y="936"/>
                  </a:lnTo>
                  <a:lnTo>
                    <a:pt x="762" y="913"/>
                  </a:lnTo>
                  <a:lnTo>
                    <a:pt x="770" y="907"/>
                  </a:lnTo>
                  <a:lnTo>
                    <a:pt x="779" y="900"/>
                  </a:lnTo>
                  <a:lnTo>
                    <a:pt x="788" y="891"/>
                  </a:lnTo>
                  <a:lnTo>
                    <a:pt x="900" y="758"/>
                  </a:lnTo>
                  <a:lnTo>
                    <a:pt x="918" y="732"/>
                  </a:lnTo>
                  <a:lnTo>
                    <a:pt x="668" y="732"/>
                  </a:lnTo>
                  <a:lnTo>
                    <a:pt x="552" y="650"/>
                  </a:lnTo>
                  <a:lnTo>
                    <a:pt x="555" y="498"/>
                  </a:lnTo>
                  <a:lnTo>
                    <a:pt x="519" y="364"/>
                  </a:lnTo>
                  <a:lnTo>
                    <a:pt x="475" y="268"/>
                  </a:lnTo>
                  <a:lnTo>
                    <a:pt x="453" y="232"/>
                  </a:lnTo>
                  <a:lnTo>
                    <a:pt x="159" y="0"/>
                  </a:lnTo>
                  <a:close/>
                  <a:moveTo>
                    <a:pt x="1022" y="249"/>
                  </a:moveTo>
                  <a:lnTo>
                    <a:pt x="990" y="313"/>
                  </a:lnTo>
                  <a:lnTo>
                    <a:pt x="950" y="380"/>
                  </a:lnTo>
                  <a:lnTo>
                    <a:pt x="904" y="448"/>
                  </a:lnTo>
                  <a:lnTo>
                    <a:pt x="854" y="514"/>
                  </a:lnTo>
                  <a:lnTo>
                    <a:pt x="804" y="577"/>
                  </a:lnTo>
                  <a:lnTo>
                    <a:pt x="754" y="636"/>
                  </a:lnTo>
                  <a:lnTo>
                    <a:pt x="708" y="688"/>
                  </a:lnTo>
                  <a:lnTo>
                    <a:pt x="668" y="732"/>
                  </a:lnTo>
                  <a:lnTo>
                    <a:pt x="918" y="732"/>
                  </a:lnTo>
                  <a:lnTo>
                    <a:pt x="1023" y="585"/>
                  </a:lnTo>
                  <a:lnTo>
                    <a:pt x="1123" y="435"/>
                  </a:lnTo>
                  <a:lnTo>
                    <a:pt x="1164" y="371"/>
                  </a:lnTo>
                  <a:lnTo>
                    <a:pt x="1022" y="249"/>
                  </a:lnTo>
                  <a:close/>
                </a:path>
              </a:pathLst>
            </a:custGeom>
            <a:solidFill>
              <a:srgbClr val="717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Line 24">
              <a:extLst>
                <a:ext uri="{FF2B5EF4-FFF2-40B4-BE49-F238E27FC236}">
                  <a16:creationId xmlns:a16="http://schemas.microsoft.com/office/drawing/2014/main" id="{FB8D012E-EEED-4B16-BADC-CA8084CAFF1E}"/>
                </a:ext>
              </a:extLst>
            </p:cNvPr>
            <p:cNvSpPr>
              <a:spLocks noChangeShapeType="1"/>
            </p:cNvSpPr>
            <p:nvPr/>
          </p:nvSpPr>
          <p:spPr bwMode="auto">
            <a:xfrm>
              <a:off x="9670" y="4256"/>
              <a:ext cx="146" cy="121"/>
            </a:xfrm>
            <a:prstGeom prst="line">
              <a:avLst/>
            </a:prstGeom>
            <a:noFill/>
            <a:ln w="19050">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2" name="テキスト ボックス 11"/>
          <p:cNvSpPr txBox="1"/>
          <p:nvPr/>
        </p:nvSpPr>
        <p:spPr>
          <a:xfrm>
            <a:off x="6156176" y="6858000"/>
            <a:ext cx="184731" cy="369332"/>
          </a:xfrm>
          <a:prstGeom prst="rect">
            <a:avLst/>
          </a:prstGeom>
          <a:noFill/>
        </p:spPr>
        <p:txBody>
          <a:bodyPr wrap="none" rtlCol="0">
            <a:spAutoFit/>
          </a:bodyPr>
          <a:lstStyle/>
          <a:p>
            <a:endParaRPr kumimoji="1" lang="ja-JP" altLang="en-US" dirty="0"/>
          </a:p>
        </p:txBody>
      </p:sp>
      <p:sp>
        <p:nvSpPr>
          <p:cNvPr id="13" name="テキスト ボックス 12"/>
          <p:cNvSpPr txBox="1"/>
          <p:nvPr/>
        </p:nvSpPr>
        <p:spPr>
          <a:xfrm>
            <a:off x="5515368" y="6564624"/>
            <a:ext cx="3397084" cy="261610"/>
          </a:xfrm>
          <a:prstGeom prst="rect">
            <a:avLst/>
          </a:prstGeom>
          <a:noFill/>
        </p:spPr>
        <p:txBody>
          <a:bodyPr wrap="none" rtlCol="0">
            <a:spAutoFit/>
          </a:bodyPr>
          <a:lstStyle/>
          <a:p>
            <a:r>
              <a:rPr kumimoji="1" lang="ja-JP" altLang="en-US" sz="1100" dirty="0"/>
              <a:t>日本学校保健会「みんなが見やすい色環境」イラスト</a:t>
            </a:r>
          </a:p>
        </p:txBody>
      </p:sp>
    </p:spTree>
    <p:custDataLst>
      <p:tags r:id="rId1"/>
    </p:custDataLst>
    <p:extLst>
      <p:ext uri="{BB962C8B-B14F-4D97-AF65-F5344CB8AC3E}">
        <p14:creationId xmlns:p14="http://schemas.microsoft.com/office/powerpoint/2010/main" val="3303316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Effect transition="in" filter="wipe(left)">
                                      <p:cBhvr>
                                        <p:cTn id="7" dur="500"/>
                                        <p:tgtEl>
                                          <p:spTgt spid="399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9939">
                                            <p:txEl>
                                              <p:pRg st="3" end="3"/>
                                            </p:txEl>
                                          </p:spTgt>
                                        </p:tgtEl>
                                        <p:attrNameLst>
                                          <p:attrName>style.visibility</p:attrName>
                                        </p:attrNameLst>
                                      </p:cBhvr>
                                      <p:to>
                                        <p:strVal val="visible"/>
                                      </p:to>
                                    </p:set>
                                    <p:animEffect transition="in" filter="wipe(left)">
                                      <p:cBhvr>
                                        <p:cTn id="12" dur="500"/>
                                        <p:tgtEl>
                                          <p:spTgt spid="3993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9939">
                                            <p:txEl>
                                              <p:pRg st="5" end="5"/>
                                            </p:txEl>
                                          </p:spTgt>
                                        </p:tgtEl>
                                        <p:attrNameLst>
                                          <p:attrName>style.visibility</p:attrName>
                                        </p:attrNameLst>
                                      </p:cBhvr>
                                      <p:to>
                                        <p:strVal val="visible"/>
                                      </p:to>
                                    </p:set>
                                    <p:animEffect transition="in" filter="wipe(left)">
                                      <p:cBhvr>
                                        <p:cTn id="17" dur="500"/>
                                        <p:tgtEl>
                                          <p:spTgt spid="39939">
                                            <p:txEl>
                                              <p:pRg st="5" end="5"/>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39939">
                                            <p:txEl>
                                              <p:pRg st="6" end="6"/>
                                            </p:txEl>
                                          </p:spTgt>
                                        </p:tgtEl>
                                        <p:attrNameLst>
                                          <p:attrName>style.visibility</p:attrName>
                                        </p:attrNameLst>
                                      </p:cBhvr>
                                      <p:to>
                                        <p:strVal val="visible"/>
                                      </p:to>
                                    </p:set>
                                    <p:animEffect transition="in" filter="wipe(left)">
                                      <p:cBhvr>
                                        <p:cTn id="20" dur="500"/>
                                        <p:tgtEl>
                                          <p:spTgt spid="399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116013" y="404813"/>
            <a:ext cx="6985000" cy="850900"/>
          </a:xfrm>
          <a:ln>
            <a:solidFill>
              <a:srgbClr val="00B0F0"/>
            </a:solidFill>
            <a:miter lim="800000"/>
            <a:headEnd/>
            <a:tailEnd/>
          </a:ln>
        </p:spPr>
        <p:txBody>
          <a:bodyPr/>
          <a:lstStyle/>
          <a:p>
            <a:pPr eaLnBrk="1" hangingPunct="1">
              <a:defRPr/>
            </a:pPr>
            <a:r>
              <a:rPr lang="ja-JP" altLang="en-US" sz="4000" dirty="0">
                <a:latin typeface="+mj-ea"/>
              </a:rPr>
              <a:t>進学・就職における例</a:t>
            </a:r>
          </a:p>
        </p:txBody>
      </p:sp>
      <p:sp>
        <p:nvSpPr>
          <p:cNvPr id="44035" name="Rectangle 3"/>
          <p:cNvSpPr>
            <a:spLocks noGrp="1" noChangeArrowheads="1"/>
          </p:cNvSpPr>
          <p:nvPr>
            <p:ph idx="1"/>
          </p:nvPr>
        </p:nvSpPr>
        <p:spPr>
          <a:xfrm>
            <a:off x="251520" y="1628800"/>
            <a:ext cx="8713787" cy="5112568"/>
          </a:xfrm>
        </p:spPr>
        <p:txBody>
          <a:bodyPr>
            <a:normAutofit/>
          </a:bodyPr>
          <a:lstStyle/>
          <a:p>
            <a:pPr marL="0" indent="0" eaLnBrk="1" hangingPunct="1">
              <a:buNone/>
            </a:pPr>
            <a:r>
              <a:rPr lang="ja-JP" altLang="en-US" sz="2800" dirty="0">
                <a:solidFill>
                  <a:srgbClr val="050881"/>
                </a:solidFill>
              </a:rPr>
              <a:t>・</a:t>
            </a:r>
            <a:r>
              <a:rPr lang="ja-JP" altLang="en-US" sz="2800" dirty="0"/>
              <a:t>自衛隊志望だったが色覚異常とわかり断念した</a:t>
            </a:r>
            <a:endParaRPr lang="en-US" altLang="ja-JP" sz="2800" dirty="0"/>
          </a:p>
          <a:p>
            <a:pPr marL="0" indent="0" eaLnBrk="1" hangingPunct="1">
              <a:buNone/>
            </a:pPr>
            <a:endParaRPr lang="ja-JP" altLang="en-US" sz="2800" dirty="0"/>
          </a:p>
          <a:p>
            <a:pPr marL="0" indent="0" eaLnBrk="1" hangingPunct="1">
              <a:buNone/>
            </a:pPr>
            <a:r>
              <a:rPr lang="ja-JP" altLang="en-US" sz="2800" dirty="0"/>
              <a:t>・警察官になる試験を受けに行き色覚異常を指摘された</a:t>
            </a:r>
          </a:p>
          <a:p>
            <a:pPr eaLnBrk="1" hangingPunct="1">
              <a:buFontTx/>
              <a:buNone/>
            </a:pPr>
            <a:r>
              <a:rPr lang="ja-JP" altLang="en-US" sz="2800" dirty="0"/>
              <a:t>　　</a:t>
            </a:r>
            <a:r>
              <a:rPr lang="ja-JP" altLang="en-US" sz="2800" dirty="0">
                <a:solidFill>
                  <a:srgbClr val="050881"/>
                </a:solidFill>
              </a:rPr>
              <a:t>自衛官、警察官の他、航空、船舶、鉄道、バスなど乗り物関係も、色覚制限が多い</a:t>
            </a:r>
          </a:p>
          <a:p>
            <a:pPr eaLnBrk="1" hangingPunct="1">
              <a:buFontTx/>
              <a:buNone/>
            </a:pPr>
            <a:endParaRPr lang="ja-JP" altLang="en-US" sz="2800" dirty="0"/>
          </a:p>
          <a:p>
            <a:pPr marL="0" indent="0">
              <a:lnSpc>
                <a:spcPct val="90000"/>
              </a:lnSpc>
              <a:buNone/>
            </a:pPr>
            <a:r>
              <a:rPr lang="ja-JP" altLang="en-US" sz="2800" dirty="0"/>
              <a:t>・美容専門学校を希望したがヘアカラーの区別困難</a:t>
            </a:r>
          </a:p>
          <a:p>
            <a:pPr>
              <a:lnSpc>
                <a:spcPct val="110000"/>
              </a:lnSpc>
              <a:buFontTx/>
              <a:buNone/>
            </a:pPr>
            <a:r>
              <a:rPr lang="ja-JP" altLang="en-US" sz="2800" dirty="0"/>
              <a:t>　　</a:t>
            </a:r>
            <a:r>
              <a:rPr lang="ja-JP" altLang="en-US" sz="2800" dirty="0">
                <a:solidFill>
                  <a:srgbClr val="000099"/>
                </a:solidFill>
              </a:rPr>
              <a:t>男性の美容師志望者の増加</a:t>
            </a:r>
            <a:endParaRPr lang="en-US" altLang="ja-JP" sz="2800" dirty="0">
              <a:solidFill>
                <a:srgbClr val="000099"/>
              </a:solidFill>
            </a:endParaRPr>
          </a:p>
          <a:p>
            <a:pPr>
              <a:lnSpc>
                <a:spcPct val="110000"/>
              </a:lnSpc>
              <a:buFontTx/>
              <a:buNone/>
            </a:pPr>
            <a:r>
              <a:rPr lang="ja-JP" altLang="en-US" sz="2800" dirty="0">
                <a:solidFill>
                  <a:schemeClr val="tx2"/>
                </a:solidFill>
              </a:rPr>
              <a:t>・</a:t>
            </a:r>
            <a:r>
              <a:rPr lang="ja-JP" altLang="en-US" sz="2800" dirty="0"/>
              <a:t>写真を扱う仕事に応募し、色覚異常の有無を問われた</a:t>
            </a:r>
            <a:endParaRPr lang="ja-JP" altLang="en-US" sz="2800" dirty="0">
              <a:solidFill>
                <a:schemeClr val="tx2"/>
              </a:solidFill>
            </a:endParaRPr>
          </a:p>
        </p:txBody>
      </p:sp>
    </p:spTree>
    <p:extLst>
      <p:ext uri="{BB962C8B-B14F-4D97-AF65-F5344CB8AC3E}">
        <p14:creationId xmlns:p14="http://schemas.microsoft.com/office/powerpoint/2010/main" val="1071417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4035">
                                            <p:txEl>
                                              <p:pRg st="3" end="3"/>
                                            </p:txEl>
                                          </p:spTgt>
                                        </p:tgtEl>
                                        <p:attrNameLst>
                                          <p:attrName>style.visibility</p:attrName>
                                        </p:attrNameLst>
                                      </p:cBhvr>
                                      <p:to>
                                        <p:strVal val="visible"/>
                                      </p:to>
                                    </p:set>
                                    <p:animEffect transition="in" filter="wipe(left)">
                                      <p:cBhvr>
                                        <p:cTn id="7" dur="500"/>
                                        <p:tgtEl>
                                          <p:spTgt spid="4403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035">
                                            <p:txEl>
                                              <p:pRg st="6" end="6"/>
                                            </p:txEl>
                                          </p:spTgt>
                                        </p:tgtEl>
                                        <p:attrNameLst>
                                          <p:attrName>style.visibility</p:attrName>
                                        </p:attrNameLst>
                                      </p:cBhvr>
                                      <p:to>
                                        <p:strVal val="visible"/>
                                      </p:to>
                                    </p:set>
                                    <p:animEffect transition="in" filter="wipe(left)">
                                      <p:cBhvr>
                                        <p:cTn id="12" dur="500"/>
                                        <p:tgtEl>
                                          <p:spTgt spid="440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9552" y="404813"/>
            <a:ext cx="7848871" cy="850900"/>
          </a:xfrm>
          <a:prstGeom prst="rect">
            <a:avLst/>
          </a:prstGeom>
          <a:ln>
            <a:solidFill>
              <a:srgbClr val="00B0F0"/>
            </a:solidFill>
            <a:miter lim="800000"/>
            <a:headEnd/>
            <a:tailEnd/>
          </a:ln>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4000" dirty="0">
                <a:latin typeface="+mj-ea"/>
              </a:rPr>
              <a:t>色覚異常への対応の基本的姿勢</a:t>
            </a:r>
          </a:p>
        </p:txBody>
      </p:sp>
      <p:sp>
        <p:nvSpPr>
          <p:cNvPr id="3" name="Rectangle 2"/>
          <p:cNvSpPr txBox="1">
            <a:spLocks noChangeArrowheads="1"/>
          </p:cNvSpPr>
          <p:nvPr/>
        </p:nvSpPr>
        <p:spPr>
          <a:xfrm>
            <a:off x="551366" y="1930028"/>
            <a:ext cx="7909066" cy="4451300"/>
          </a:xfrm>
          <a:prstGeom prst="rect">
            <a:avLst/>
          </a:prstGeom>
          <a:ln w="38100">
            <a:solidFill>
              <a:srgbClr val="00B0F0"/>
            </a:solidFill>
            <a:miter lim="800000"/>
            <a:headEnd/>
            <a:tailEnd/>
          </a:ln>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4000" dirty="0">
                <a:solidFill>
                  <a:schemeClr val="tx2"/>
                </a:solidFill>
                <a:latin typeface="+mj-ea"/>
              </a:rPr>
              <a:t>色覚異常の児童生徒等が学校生活や社会生活をたくましく送れるよう、理解・支援が大切です。</a:t>
            </a:r>
            <a:endParaRPr lang="en-US" altLang="ja-JP" sz="4000" dirty="0">
              <a:solidFill>
                <a:schemeClr val="tx2"/>
              </a:solidFill>
              <a:latin typeface="+mj-ea"/>
            </a:endParaRPr>
          </a:p>
          <a:p>
            <a:pPr algn="l">
              <a:defRPr/>
            </a:pPr>
            <a:endParaRPr lang="en-US" altLang="ja-JP" sz="4000" dirty="0">
              <a:solidFill>
                <a:schemeClr val="tx2"/>
              </a:solidFill>
              <a:latin typeface="+mj-ea"/>
            </a:endParaRPr>
          </a:p>
          <a:p>
            <a:pPr algn="l">
              <a:defRPr/>
            </a:pPr>
            <a:r>
              <a:rPr lang="ja-JP" altLang="en-US" sz="4000" dirty="0">
                <a:solidFill>
                  <a:schemeClr val="tx2"/>
                </a:solidFill>
                <a:latin typeface="+mj-ea"/>
              </a:rPr>
              <a:t>決して悲しい思いをしたり、不利益を受けないように周囲がサポートしましょう。</a:t>
            </a:r>
            <a:endParaRPr lang="en-US" altLang="ja-JP" sz="4000" dirty="0">
              <a:solidFill>
                <a:schemeClr val="tx2"/>
              </a:solidFill>
              <a:latin typeface="+mj-ea"/>
            </a:endParaRPr>
          </a:p>
          <a:p>
            <a:pPr algn="l">
              <a:defRPr/>
            </a:pPr>
            <a:endParaRPr lang="en-US" altLang="ja-JP" sz="4000" dirty="0">
              <a:latin typeface="+mj-ea"/>
            </a:endParaRPr>
          </a:p>
        </p:txBody>
      </p:sp>
    </p:spTree>
    <p:extLst>
      <p:ext uri="{BB962C8B-B14F-4D97-AF65-F5344CB8AC3E}">
        <p14:creationId xmlns:p14="http://schemas.microsoft.com/office/powerpoint/2010/main" val="1111504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ext Box 7"/>
          <p:cNvSpPr txBox="1">
            <a:spLocks noChangeArrowheads="1"/>
          </p:cNvSpPr>
          <p:nvPr/>
        </p:nvSpPr>
        <p:spPr bwMode="auto">
          <a:xfrm>
            <a:off x="7143750" y="61706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dirty="0"/>
          </a:p>
        </p:txBody>
      </p:sp>
      <p:sp>
        <p:nvSpPr>
          <p:cNvPr id="2056" name="Text Box 8"/>
          <p:cNvSpPr txBox="1">
            <a:spLocks noChangeArrowheads="1"/>
          </p:cNvSpPr>
          <p:nvPr/>
        </p:nvSpPr>
        <p:spPr bwMode="auto">
          <a:xfrm>
            <a:off x="5487988" y="61706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dirty="0"/>
          </a:p>
        </p:txBody>
      </p:sp>
      <p:sp>
        <p:nvSpPr>
          <p:cNvPr id="2" name="正方形/長方形 1"/>
          <p:cNvSpPr/>
          <p:nvPr/>
        </p:nvSpPr>
        <p:spPr>
          <a:xfrm>
            <a:off x="0" y="0"/>
            <a:ext cx="9144000" cy="1052736"/>
          </a:xfrm>
          <a:prstGeom prst="rect">
            <a:avLst/>
          </a:prstGeom>
          <a:blipFill>
            <a:blip r:embed="rId3"/>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2050" name="Rectangle 2"/>
          <p:cNvSpPr>
            <a:spLocks noGrp="1" noChangeArrowheads="1"/>
          </p:cNvSpPr>
          <p:nvPr>
            <p:ph type="ctrTitle"/>
          </p:nvPr>
        </p:nvSpPr>
        <p:spPr>
          <a:xfrm>
            <a:off x="516396" y="0"/>
            <a:ext cx="8111207" cy="1152525"/>
          </a:xfrm>
          <a:noFill/>
          <a:ln/>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normAutofit/>
          </a:bodyPr>
          <a:lstStyle/>
          <a:p>
            <a:r>
              <a:rPr lang="ja-JP" altLang="en-US" sz="4800" b="1" dirty="0">
                <a:solidFill>
                  <a:schemeClr val="tx1"/>
                </a:solidFill>
                <a:latin typeface="+mj-ea"/>
              </a:rPr>
              <a:t>学校</a:t>
            </a:r>
            <a:r>
              <a:rPr lang="ja-JP" altLang="en-US" sz="4800" b="1" dirty="0">
                <a:latin typeface="+mj-ea"/>
              </a:rPr>
              <a:t>における</a:t>
            </a:r>
            <a:r>
              <a:rPr lang="ja-JP" altLang="en-US" sz="4800" b="1" dirty="0">
                <a:solidFill>
                  <a:schemeClr val="tx1"/>
                </a:solidFill>
                <a:latin typeface="+mj-ea"/>
              </a:rPr>
              <a:t>色のバリアフリー</a:t>
            </a:r>
          </a:p>
        </p:txBody>
      </p:sp>
      <p:pic>
        <p:nvPicPr>
          <p:cNvPr id="8"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74219" y="1530355"/>
            <a:ext cx="4236243" cy="342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吹き出し 2"/>
          <p:cNvSpPr/>
          <p:nvPr/>
        </p:nvSpPr>
        <p:spPr>
          <a:xfrm>
            <a:off x="6110462" y="1322407"/>
            <a:ext cx="2532509" cy="1398439"/>
          </a:xfrm>
          <a:prstGeom prst="wedgeRoundRectCallout">
            <a:avLst>
              <a:gd name="adj1" fmla="val -52167"/>
              <a:gd name="adj2" fmla="val 84460"/>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mj-ea"/>
                <a:ea typeface="+mj-ea"/>
              </a:rPr>
              <a:t>緑はいくつ</a:t>
            </a:r>
            <a:endParaRPr kumimoji="1" lang="en-US" altLang="ja-JP" sz="2800" dirty="0">
              <a:solidFill>
                <a:schemeClr val="tx1"/>
              </a:solidFill>
              <a:latin typeface="+mj-ea"/>
              <a:ea typeface="+mj-ea"/>
            </a:endParaRPr>
          </a:p>
          <a:p>
            <a:pPr algn="ctr"/>
            <a:r>
              <a:rPr lang="ja-JP" altLang="en-US" sz="2800" dirty="0">
                <a:solidFill>
                  <a:schemeClr val="tx1"/>
                </a:solidFill>
                <a:latin typeface="+mj-ea"/>
                <a:ea typeface="+mj-ea"/>
              </a:rPr>
              <a:t>ありますか？</a:t>
            </a:r>
            <a:endParaRPr kumimoji="1" lang="en-US" altLang="ja-JP" sz="2800" dirty="0">
              <a:solidFill>
                <a:schemeClr val="tx1"/>
              </a:solidFill>
              <a:latin typeface="+mj-ea"/>
              <a:ea typeface="+mj-ea"/>
            </a:endParaRPr>
          </a:p>
        </p:txBody>
      </p:sp>
      <p:sp>
        <p:nvSpPr>
          <p:cNvPr id="4" name="円形吹き出し 3"/>
          <p:cNvSpPr/>
          <p:nvPr/>
        </p:nvSpPr>
        <p:spPr>
          <a:xfrm>
            <a:off x="516396" y="2560790"/>
            <a:ext cx="1008112" cy="1368152"/>
          </a:xfrm>
          <a:prstGeom prst="wedgeEllipseCallout">
            <a:avLst>
              <a:gd name="adj1" fmla="val 75054"/>
              <a:gd name="adj2" fmla="val 758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latin typeface="HGP創英角ﾎﾟｯﾌﾟ体" panose="040B0A00000000000000" pitchFamily="50" charset="-128"/>
                <a:ea typeface="HGP創英角ﾎﾟｯﾌﾟ体" panose="040B0A00000000000000" pitchFamily="50" charset="-128"/>
              </a:rPr>
              <a:t>？</a:t>
            </a:r>
          </a:p>
        </p:txBody>
      </p:sp>
      <p:sp>
        <p:nvSpPr>
          <p:cNvPr id="9" name="フローチャート : 代替処理 8"/>
          <p:cNvSpPr/>
          <p:nvPr/>
        </p:nvSpPr>
        <p:spPr>
          <a:xfrm>
            <a:off x="1331640" y="5589240"/>
            <a:ext cx="6264696" cy="864096"/>
          </a:xfrm>
          <a:prstGeom prst="flowChartAlternate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色だけで判断すること　　難しい・・・</a:t>
            </a:r>
            <a:r>
              <a:rPr lang="ja-JP" altLang="en-US" sz="2800" dirty="0">
                <a:solidFill>
                  <a:schemeClr val="tx1"/>
                </a:solidFill>
              </a:rPr>
              <a:t>？</a:t>
            </a:r>
            <a:endParaRPr kumimoji="1" lang="ja-JP" altLang="en-US" sz="2800" dirty="0">
              <a:solidFill>
                <a:schemeClr val="tx1"/>
              </a:solidFill>
            </a:endParaRPr>
          </a:p>
        </p:txBody>
      </p:sp>
    </p:spTree>
    <p:extLst>
      <p:ext uri="{BB962C8B-B14F-4D97-AF65-F5344CB8AC3E}">
        <p14:creationId xmlns:p14="http://schemas.microsoft.com/office/powerpoint/2010/main" val="1047213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Oval 11"/>
          <p:cNvSpPr>
            <a:spLocks noChangeArrowheads="1"/>
          </p:cNvSpPr>
          <p:nvPr/>
        </p:nvSpPr>
        <p:spPr bwMode="auto">
          <a:xfrm>
            <a:off x="6702846" y="1187284"/>
            <a:ext cx="1828800" cy="4678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charset="0"/>
                <a:ea typeface="ＭＳ Ｐゴシック" pitchFamily="50" charset="-128"/>
              </a:defRPr>
            </a:lvl1pPr>
            <a:lvl2pPr marL="742950" indent="-285750">
              <a:spcBef>
                <a:spcPct val="20000"/>
              </a:spcBef>
              <a:buChar char="–"/>
              <a:defRPr kumimoji="1" sz="2800">
                <a:solidFill>
                  <a:schemeClr val="tx1"/>
                </a:solidFill>
                <a:latin typeface="Times" charset="0"/>
                <a:ea typeface="ＭＳ Ｐゴシック" pitchFamily="50" charset="-128"/>
              </a:defRPr>
            </a:lvl2pPr>
            <a:lvl3pPr marL="1143000" indent="-228600">
              <a:spcBef>
                <a:spcPct val="20000"/>
              </a:spcBef>
              <a:buChar char="•"/>
              <a:defRPr kumimoji="1" sz="2400">
                <a:solidFill>
                  <a:schemeClr val="tx1"/>
                </a:solidFill>
                <a:latin typeface="Times" charset="0"/>
                <a:ea typeface="ＭＳ Ｐゴシック" pitchFamily="50" charset="-128"/>
              </a:defRPr>
            </a:lvl3pPr>
            <a:lvl4pPr marL="1600200" indent="-228600">
              <a:spcBef>
                <a:spcPct val="20000"/>
              </a:spcBef>
              <a:buChar char="–"/>
              <a:defRPr kumimoji="1" sz="2000">
                <a:solidFill>
                  <a:schemeClr val="tx1"/>
                </a:solidFill>
                <a:latin typeface="Times" charset="0"/>
                <a:ea typeface="ＭＳ Ｐゴシック" pitchFamily="50" charset="-128"/>
              </a:defRPr>
            </a:lvl4pPr>
            <a:lvl5pPr marL="2057400" indent="-228600">
              <a:spcBef>
                <a:spcPct val="20000"/>
              </a:spcBef>
              <a:buChar char="»"/>
              <a:defRPr kumimoji="1" sz="2000">
                <a:solidFill>
                  <a:schemeClr val="tx1"/>
                </a:solidFill>
                <a:latin typeface="Times"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9pPr>
          </a:lstStyle>
          <a:p>
            <a:pPr>
              <a:spcBef>
                <a:spcPct val="50000"/>
              </a:spcBef>
              <a:buFontTx/>
              <a:buNone/>
            </a:pPr>
            <a:endParaRPr kumimoji="0" lang="ja-JP" altLang="en-US" sz="1800">
              <a:solidFill>
                <a:schemeClr val="bg1"/>
              </a:solidFill>
              <a:latin typeface="Arial" charset="0"/>
            </a:endParaRPr>
          </a:p>
        </p:txBody>
      </p:sp>
      <p:sp>
        <p:nvSpPr>
          <p:cNvPr id="25609" name="Oval 12"/>
          <p:cNvSpPr>
            <a:spLocks noChangeAspect="1" noChangeArrowheads="1"/>
          </p:cNvSpPr>
          <p:nvPr/>
        </p:nvSpPr>
        <p:spPr bwMode="auto">
          <a:xfrm>
            <a:off x="7391400" y="958684"/>
            <a:ext cx="457200" cy="457200"/>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charset="0"/>
                <a:ea typeface="ＭＳ Ｐゴシック" pitchFamily="50" charset="-128"/>
              </a:defRPr>
            </a:lvl1pPr>
            <a:lvl2pPr marL="742950" indent="-285750">
              <a:spcBef>
                <a:spcPct val="20000"/>
              </a:spcBef>
              <a:buChar char="–"/>
              <a:defRPr kumimoji="1" sz="2800">
                <a:solidFill>
                  <a:schemeClr val="tx1"/>
                </a:solidFill>
                <a:latin typeface="Times" charset="0"/>
                <a:ea typeface="ＭＳ Ｐゴシック" pitchFamily="50" charset="-128"/>
              </a:defRPr>
            </a:lvl2pPr>
            <a:lvl3pPr marL="1143000" indent="-228600">
              <a:spcBef>
                <a:spcPct val="20000"/>
              </a:spcBef>
              <a:buChar char="•"/>
              <a:defRPr kumimoji="1" sz="2400">
                <a:solidFill>
                  <a:schemeClr val="tx1"/>
                </a:solidFill>
                <a:latin typeface="Times" charset="0"/>
                <a:ea typeface="ＭＳ Ｐゴシック" pitchFamily="50" charset="-128"/>
              </a:defRPr>
            </a:lvl3pPr>
            <a:lvl4pPr marL="1600200" indent="-228600">
              <a:spcBef>
                <a:spcPct val="20000"/>
              </a:spcBef>
              <a:buChar char="–"/>
              <a:defRPr kumimoji="1" sz="2000">
                <a:solidFill>
                  <a:schemeClr val="tx1"/>
                </a:solidFill>
                <a:latin typeface="Times" charset="0"/>
                <a:ea typeface="ＭＳ Ｐゴシック" pitchFamily="50" charset="-128"/>
              </a:defRPr>
            </a:lvl4pPr>
            <a:lvl5pPr marL="2057400" indent="-228600">
              <a:spcBef>
                <a:spcPct val="20000"/>
              </a:spcBef>
              <a:buChar char="»"/>
              <a:defRPr kumimoji="1" sz="2000">
                <a:solidFill>
                  <a:schemeClr val="tx1"/>
                </a:solidFill>
                <a:latin typeface="Times"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9pPr>
          </a:lstStyle>
          <a:p>
            <a:pPr>
              <a:spcBef>
                <a:spcPct val="50000"/>
              </a:spcBef>
              <a:buFontTx/>
              <a:buNone/>
            </a:pPr>
            <a:endParaRPr kumimoji="0" lang="ja-JP" altLang="en-US" sz="1800">
              <a:solidFill>
                <a:schemeClr val="bg1"/>
              </a:solidFill>
              <a:latin typeface="Arial" charset="0"/>
            </a:endParaRPr>
          </a:p>
        </p:txBody>
      </p:sp>
      <p:sp>
        <p:nvSpPr>
          <p:cNvPr id="25610" name="Oval 13"/>
          <p:cNvSpPr>
            <a:spLocks noChangeAspect="1" noChangeArrowheads="1"/>
          </p:cNvSpPr>
          <p:nvPr/>
        </p:nvSpPr>
        <p:spPr bwMode="auto">
          <a:xfrm>
            <a:off x="6690056" y="1676400"/>
            <a:ext cx="457200" cy="457200"/>
          </a:xfrm>
          <a:prstGeom prst="ellipse">
            <a:avLst/>
          </a:prstGeom>
          <a:solidFill>
            <a:srgbClr val="CCFF33"/>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charset="0"/>
                <a:ea typeface="ＭＳ Ｐゴシック" pitchFamily="50" charset="-128"/>
              </a:defRPr>
            </a:lvl1pPr>
            <a:lvl2pPr marL="742950" indent="-285750">
              <a:spcBef>
                <a:spcPct val="20000"/>
              </a:spcBef>
              <a:buChar char="–"/>
              <a:defRPr kumimoji="1" sz="2800">
                <a:solidFill>
                  <a:schemeClr val="tx1"/>
                </a:solidFill>
                <a:latin typeface="Times" charset="0"/>
                <a:ea typeface="ＭＳ Ｐゴシック" pitchFamily="50" charset="-128"/>
              </a:defRPr>
            </a:lvl2pPr>
            <a:lvl3pPr marL="1143000" indent="-228600">
              <a:spcBef>
                <a:spcPct val="20000"/>
              </a:spcBef>
              <a:buChar char="•"/>
              <a:defRPr kumimoji="1" sz="2400">
                <a:solidFill>
                  <a:schemeClr val="tx1"/>
                </a:solidFill>
                <a:latin typeface="Times" charset="0"/>
                <a:ea typeface="ＭＳ Ｐゴシック" pitchFamily="50" charset="-128"/>
              </a:defRPr>
            </a:lvl3pPr>
            <a:lvl4pPr marL="1600200" indent="-228600">
              <a:spcBef>
                <a:spcPct val="20000"/>
              </a:spcBef>
              <a:buChar char="–"/>
              <a:defRPr kumimoji="1" sz="2000">
                <a:solidFill>
                  <a:schemeClr val="tx1"/>
                </a:solidFill>
                <a:latin typeface="Times" charset="0"/>
                <a:ea typeface="ＭＳ Ｐゴシック" pitchFamily="50" charset="-128"/>
              </a:defRPr>
            </a:lvl4pPr>
            <a:lvl5pPr marL="2057400" indent="-228600">
              <a:spcBef>
                <a:spcPct val="20000"/>
              </a:spcBef>
              <a:buChar char="»"/>
              <a:defRPr kumimoji="1" sz="2000">
                <a:solidFill>
                  <a:schemeClr val="tx1"/>
                </a:solidFill>
                <a:latin typeface="Times"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9pPr>
          </a:lstStyle>
          <a:p>
            <a:pPr>
              <a:spcBef>
                <a:spcPct val="50000"/>
              </a:spcBef>
              <a:buFontTx/>
              <a:buNone/>
            </a:pPr>
            <a:endParaRPr kumimoji="0" lang="ja-JP" altLang="en-US" sz="1800">
              <a:solidFill>
                <a:schemeClr val="bg1"/>
              </a:solidFill>
              <a:latin typeface="Arial" charset="0"/>
            </a:endParaRPr>
          </a:p>
        </p:txBody>
      </p:sp>
      <p:sp>
        <p:nvSpPr>
          <p:cNvPr id="25611" name="Oval 14"/>
          <p:cNvSpPr>
            <a:spLocks noChangeAspect="1" noChangeArrowheads="1"/>
          </p:cNvSpPr>
          <p:nvPr/>
        </p:nvSpPr>
        <p:spPr bwMode="auto">
          <a:xfrm>
            <a:off x="6533066" y="2756971"/>
            <a:ext cx="457200" cy="457200"/>
          </a:xfrm>
          <a:prstGeom prst="ellipse">
            <a:avLst/>
          </a:prstGeom>
          <a:solidFill>
            <a:srgbClr val="009900"/>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charset="0"/>
                <a:ea typeface="ＭＳ Ｐゴシック" pitchFamily="50" charset="-128"/>
              </a:defRPr>
            </a:lvl1pPr>
            <a:lvl2pPr marL="742950" indent="-285750">
              <a:spcBef>
                <a:spcPct val="20000"/>
              </a:spcBef>
              <a:buChar char="–"/>
              <a:defRPr kumimoji="1" sz="2800">
                <a:solidFill>
                  <a:schemeClr val="tx1"/>
                </a:solidFill>
                <a:latin typeface="Times" charset="0"/>
                <a:ea typeface="ＭＳ Ｐゴシック" pitchFamily="50" charset="-128"/>
              </a:defRPr>
            </a:lvl2pPr>
            <a:lvl3pPr marL="1143000" indent="-228600">
              <a:spcBef>
                <a:spcPct val="20000"/>
              </a:spcBef>
              <a:buChar char="•"/>
              <a:defRPr kumimoji="1" sz="2400">
                <a:solidFill>
                  <a:schemeClr val="tx1"/>
                </a:solidFill>
                <a:latin typeface="Times" charset="0"/>
                <a:ea typeface="ＭＳ Ｐゴシック" pitchFamily="50" charset="-128"/>
              </a:defRPr>
            </a:lvl3pPr>
            <a:lvl4pPr marL="1600200" indent="-228600">
              <a:spcBef>
                <a:spcPct val="20000"/>
              </a:spcBef>
              <a:buChar char="–"/>
              <a:defRPr kumimoji="1" sz="2000">
                <a:solidFill>
                  <a:schemeClr val="tx1"/>
                </a:solidFill>
                <a:latin typeface="Times" charset="0"/>
                <a:ea typeface="ＭＳ Ｐゴシック" pitchFamily="50" charset="-128"/>
              </a:defRPr>
            </a:lvl4pPr>
            <a:lvl5pPr marL="2057400" indent="-228600">
              <a:spcBef>
                <a:spcPct val="20000"/>
              </a:spcBef>
              <a:buChar char="»"/>
              <a:defRPr kumimoji="1" sz="2000">
                <a:solidFill>
                  <a:schemeClr val="tx1"/>
                </a:solidFill>
                <a:latin typeface="Times"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9pPr>
          </a:lstStyle>
          <a:p>
            <a:pPr>
              <a:spcBef>
                <a:spcPct val="50000"/>
              </a:spcBef>
              <a:buFontTx/>
              <a:buNone/>
            </a:pPr>
            <a:endParaRPr kumimoji="0" lang="ja-JP" altLang="en-US" sz="1800">
              <a:solidFill>
                <a:schemeClr val="bg1"/>
              </a:solidFill>
              <a:latin typeface="Arial" charset="0"/>
            </a:endParaRPr>
          </a:p>
        </p:txBody>
      </p:sp>
      <p:sp>
        <p:nvSpPr>
          <p:cNvPr id="25612" name="Oval 15"/>
          <p:cNvSpPr>
            <a:spLocks noChangeAspect="1" noChangeArrowheads="1"/>
          </p:cNvSpPr>
          <p:nvPr/>
        </p:nvSpPr>
        <p:spPr bwMode="auto">
          <a:xfrm>
            <a:off x="6514705" y="4009784"/>
            <a:ext cx="457200" cy="457200"/>
          </a:xfrm>
          <a:prstGeom prst="ellipse">
            <a:avLst/>
          </a:prstGeom>
          <a:solidFill>
            <a:srgbClr val="33CCCC"/>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charset="0"/>
                <a:ea typeface="ＭＳ Ｐゴシック" pitchFamily="50" charset="-128"/>
              </a:defRPr>
            </a:lvl1pPr>
            <a:lvl2pPr marL="742950" indent="-285750">
              <a:spcBef>
                <a:spcPct val="20000"/>
              </a:spcBef>
              <a:buChar char="–"/>
              <a:defRPr kumimoji="1" sz="2800">
                <a:solidFill>
                  <a:schemeClr val="tx1"/>
                </a:solidFill>
                <a:latin typeface="Times" charset="0"/>
                <a:ea typeface="ＭＳ Ｐゴシック" pitchFamily="50" charset="-128"/>
              </a:defRPr>
            </a:lvl2pPr>
            <a:lvl3pPr marL="1143000" indent="-228600">
              <a:spcBef>
                <a:spcPct val="20000"/>
              </a:spcBef>
              <a:buChar char="•"/>
              <a:defRPr kumimoji="1" sz="2400">
                <a:solidFill>
                  <a:schemeClr val="tx1"/>
                </a:solidFill>
                <a:latin typeface="Times" charset="0"/>
                <a:ea typeface="ＭＳ Ｐゴシック" pitchFamily="50" charset="-128"/>
              </a:defRPr>
            </a:lvl3pPr>
            <a:lvl4pPr marL="1600200" indent="-228600">
              <a:spcBef>
                <a:spcPct val="20000"/>
              </a:spcBef>
              <a:buChar char="–"/>
              <a:defRPr kumimoji="1" sz="2000">
                <a:solidFill>
                  <a:schemeClr val="tx1"/>
                </a:solidFill>
                <a:latin typeface="Times" charset="0"/>
                <a:ea typeface="ＭＳ Ｐゴシック" pitchFamily="50" charset="-128"/>
              </a:defRPr>
            </a:lvl4pPr>
            <a:lvl5pPr marL="2057400" indent="-228600">
              <a:spcBef>
                <a:spcPct val="20000"/>
              </a:spcBef>
              <a:buChar char="»"/>
              <a:defRPr kumimoji="1" sz="2000">
                <a:solidFill>
                  <a:schemeClr val="tx1"/>
                </a:solidFill>
                <a:latin typeface="Times"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9pPr>
          </a:lstStyle>
          <a:p>
            <a:pPr>
              <a:spcBef>
                <a:spcPct val="50000"/>
              </a:spcBef>
              <a:buFontTx/>
              <a:buNone/>
            </a:pPr>
            <a:endParaRPr kumimoji="0" lang="ja-JP" altLang="en-US" sz="1800">
              <a:solidFill>
                <a:schemeClr val="bg1"/>
              </a:solidFill>
              <a:latin typeface="Arial" charset="0"/>
            </a:endParaRPr>
          </a:p>
        </p:txBody>
      </p:sp>
      <p:sp>
        <p:nvSpPr>
          <p:cNvPr id="25613" name="Oval 16"/>
          <p:cNvSpPr>
            <a:spLocks noChangeAspect="1" noChangeArrowheads="1"/>
          </p:cNvSpPr>
          <p:nvPr/>
        </p:nvSpPr>
        <p:spPr bwMode="auto">
          <a:xfrm>
            <a:off x="6589247" y="4826306"/>
            <a:ext cx="457200" cy="457200"/>
          </a:xfrm>
          <a:prstGeom prst="ellipse">
            <a:avLst/>
          </a:prstGeom>
          <a:solidFill>
            <a:srgbClr val="3399FF"/>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charset="0"/>
                <a:ea typeface="ＭＳ Ｐゴシック" pitchFamily="50" charset="-128"/>
              </a:defRPr>
            </a:lvl1pPr>
            <a:lvl2pPr marL="742950" indent="-285750">
              <a:spcBef>
                <a:spcPct val="20000"/>
              </a:spcBef>
              <a:buChar char="–"/>
              <a:defRPr kumimoji="1" sz="2800">
                <a:solidFill>
                  <a:schemeClr val="tx1"/>
                </a:solidFill>
                <a:latin typeface="Times" charset="0"/>
                <a:ea typeface="ＭＳ Ｐゴシック" pitchFamily="50" charset="-128"/>
              </a:defRPr>
            </a:lvl2pPr>
            <a:lvl3pPr marL="1143000" indent="-228600">
              <a:spcBef>
                <a:spcPct val="20000"/>
              </a:spcBef>
              <a:buChar char="•"/>
              <a:defRPr kumimoji="1" sz="2400">
                <a:solidFill>
                  <a:schemeClr val="tx1"/>
                </a:solidFill>
                <a:latin typeface="Times" charset="0"/>
                <a:ea typeface="ＭＳ Ｐゴシック" pitchFamily="50" charset="-128"/>
              </a:defRPr>
            </a:lvl3pPr>
            <a:lvl4pPr marL="1600200" indent="-228600">
              <a:spcBef>
                <a:spcPct val="20000"/>
              </a:spcBef>
              <a:buChar char="–"/>
              <a:defRPr kumimoji="1" sz="2000">
                <a:solidFill>
                  <a:schemeClr val="tx1"/>
                </a:solidFill>
                <a:latin typeface="Times" charset="0"/>
                <a:ea typeface="ＭＳ Ｐゴシック" pitchFamily="50" charset="-128"/>
              </a:defRPr>
            </a:lvl4pPr>
            <a:lvl5pPr marL="2057400" indent="-228600">
              <a:spcBef>
                <a:spcPct val="20000"/>
              </a:spcBef>
              <a:buChar char="»"/>
              <a:defRPr kumimoji="1" sz="2000">
                <a:solidFill>
                  <a:schemeClr val="tx1"/>
                </a:solidFill>
                <a:latin typeface="Times"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9pPr>
          </a:lstStyle>
          <a:p>
            <a:pPr>
              <a:spcBef>
                <a:spcPct val="50000"/>
              </a:spcBef>
              <a:buFontTx/>
              <a:buNone/>
            </a:pPr>
            <a:endParaRPr kumimoji="0" lang="ja-JP" altLang="en-US" sz="1800">
              <a:solidFill>
                <a:schemeClr val="bg1"/>
              </a:solidFill>
              <a:latin typeface="Arial" charset="0"/>
            </a:endParaRPr>
          </a:p>
        </p:txBody>
      </p:sp>
      <p:sp>
        <p:nvSpPr>
          <p:cNvPr id="25614" name="Oval 17"/>
          <p:cNvSpPr>
            <a:spLocks noChangeAspect="1" noChangeArrowheads="1"/>
          </p:cNvSpPr>
          <p:nvPr/>
        </p:nvSpPr>
        <p:spPr bwMode="auto">
          <a:xfrm>
            <a:off x="8028284" y="1719549"/>
            <a:ext cx="457200" cy="457200"/>
          </a:xfrm>
          <a:prstGeom prst="ellipse">
            <a:avLst/>
          </a:prstGeom>
          <a:solidFill>
            <a:srgbClr val="FF6600"/>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charset="0"/>
                <a:ea typeface="ＭＳ Ｐゴシック" pitchFamily="50" charset="-128"/>
              </a:defRPr>
            </a:lvl1pPr>
            <a:lvl2pPr marL="742950" indent="-285750">
              <a:spcBef>
                <a:spcPct val="20000"/>
              </a:spcBef>
              <a:buChar char="–"/>
              <a:defRPr kumimoji="1" sz="2800">
                <a:solidFill>
                  <a:schemeClr val="tx1"/>
                </a:solidFill>
                <a:latin typeface="Times" charset="0"/>
                <a:ea typeface="ＭＳ Ｐゴシック" pitchFamily="50" charset="-128"/>
              </a:defRPr>
            </a:lvl2pPr>
            <a:lvl3pPr marL="1143000" indent="-228600">
              <a:spcBef>
                <a:spcPct val="20000"/>
              </a:spcBef>
              <a:buChar char="•"/>
              <a:defRPr kumimoji="1" sz="2400">
                <a:solidFill>
                  <a:schemeClr val="tx1"/>
                </a:solidFill>
                <a:latin typeface="Times" charset="0"/>
                <a:ea typeface="ＭＳ Ｐゴシック" pitchFamily="50" charset="-128"/>
              </a:defRPr>
            </a:lvl3pPr>
            <a:lvl4pPr marL="1600200" indent="-228600">
              <a:spcBef>
                <a:spcPct val="20000"/>
              </a:spcBef>
              <a:buChar char="–"/>
              <a:defRPr kumimoji="1" sz="2000">
                <a:solidFill>
                  <a:schemeClr val="tx1"/>
                </a:solidFill>
                <a:latin typeface="Times" charset="0"/>
                <a:ea typeface="ＭＳ Ｐゴシック" pitchFamily="50" charset="-128"/>
              </a:defRPr>
            </a:lvl4pPr>
            <a:lvl5pPr marL="2057400" indent="-228600">
              <a:spcBef>
                <a:spcPct val="20000"/>
              </a:spcBef>
              <a:buChar char="»"/>
              <a:defRPr kumimoji="1" sz="2000">
                <a:solidFill>
                  <a:schemeClr val="tx1"/>
                </a:solidFill>
                <a:latin typeface="Times"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9pPr>
          </a:lstStyle>
          <a:p>
            <a:pPr>
              <a:spcBef>
                <a:spcPct val="50000"/>
              </a:spcBef>
              <a:buFontTx/>
              <a:buNone/>
            </a:pPr>
            <a:endParaRPr kumimoji="0" lang="ja-JP" altLang="en-US" sz="1800">
              <a:solidFill>
                <a:schemeClr val="bg1"/>
              </a:solidFill>
              <a:latin typeface="Arial" charset="0"/>
            </a:endParaRPr>
          </a:p>
        </p:txBody>
      </p:sp>
      <p:sp>
        <p:nvSpPr>
          <p:cNvPr id="25615" name="Oval 18"/>
          <p:cNvSpPr>
            <a:spLocks noChangeAspect="1" noChangeArrowheads="1"/>
          </p:cNvSpPr>
          <p:nvPr/>
        </p:nvSpPr>
        <p:spPr bwMode="auto">
          <a:xfrm>
            <a:off x="8256884" y="2743200"/>
            <a:ext cx="457200" cy="457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charset="0"/>
                <a:ea typeface="ＭＳ Ｐゴシック" pitchFamily="50" charset="-128"/>
              </a:defRPr>
            </a:lvl1pPr>
            <a:lvl2pPr marL="742950" indent="-285750">
              <a:spcBef>
                <a:spcPct val="20000"/>
              </a:spcBef>
              <a:buChar char="–"/>
              <a:defRPr kumimoji="1" sz="2800">
                <a:solidFill>
                  <a:schemeClr val="tx1"/>
                </a:solidFill>
                <a:latin typeface="Times" charset="0"/>
                <a:ea typeface="ＭＳ Ｐゴシック" pitchFamily="50" charset="-128"/>
              </a:defRPr>
            </a:lvl2pPr>
            <a:lvl3pPr marL="1143000" indent="-228600">
              <a:spcBef>
                <a:spcPct val="20000"/>
              </a:spcBef>
              <a:buChar char="•"/>
              <a:defRPr kumimoji="1" sz="2400">
                <a:solidFill>
                  <a:schemeClr val="tx1"/>
                </a:solidFill>
                <a:latin typeface="Times" charset="0"/>
                <a:ea typeface="ＭＳ Ｐゴシック" pitchFamily="50" charset="-128"/>
              </a:defRPr>
            </a:lvl3pPr>
            <a:lvl4pPr marL="1600200" indent="-228600">
              <a:spcBef>
                <a:spcPct val="20000"/>
              </a:spcBef>
              <a:buChar char="–"/>
              <a:defRPr kumimoji="1" sz="2000">
                <a:solidFill>
                  <a:schemeClr val="tx1"/>
                </a:solidFill>
                <a:latin typeface="Times" charset="0"/>
                <a:ea typeface="ＭＳ Ｐゴシック" pitchFamily="50" charset="-128"/>
              </a:defRPr>
            </a:lvl4pPr>
            <a:lvl5pPr marL="2057400" indent="-228600">
              <a:spcBef>
                <a:spcPct val="20000"/>
              </a:spcBef>
              <a:buChar char="»"/>
              <a:defRPr kumimoji="1" sz="2000">
                <a:solidFill>
                  <a:schemeClr val="tx1"/>
                </a:solidFill>
                <a:latin typeface="Times"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9pPr>
          </a:lstStyle>
          <a:p>
            <a:pPr>
              <a:spcBef>
                <a:spcPct val="50000"/>
              </a:spcBef>
              <a:buFontTx/>
              <a:buNone/>
            </a:pPr>
            <a:endParaRPr kumimoji="0" lang="ja-JP" altLang="en-US" sz="1800">
              <a:solidFill>
                <a:schemeClr val="bg1"/>
              </a:solidFill>
              <a:latin typeface="Arial" charset="0"/>
            </a:endParaRPr>
          </a:p>
        </p:txBody>
      </p:sp>
      <p:sp>
        <p:nvSpPr>
          <p:cNvPr id="25616" name="Oval 19"/>
          <p:cNvSpPr>
            <a:spLocks noChangeAspect="1" noChangeArrowheads="1"/>
          </p:cNvSpPr>
          <p:nvPr/>
        </p:nvSpPr>
        <p:spPr bwMode="auto">
          <a:xfrm>
            <a:off x="8275748" y="4024237"/>
            <a:ext cx="457200" cy="457200"/>
          </a:xfrm>
          <a:prstGeom prst="ellipse">
            <a:avLst/>
          </a:prstGeom>
          <a:solidFill>
            <a:srgbClr val="D60093"/>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charset="0"/>
                <a:ea typeface="ＭＳ Ｐゴシック" pitchFamily="50" charset="-128"/>
              </a:defRPr>
            </a:lvl1pPr>
            <a:lvl2pPr marL="742950" indent="-285750">
              <a:spcBef>
                <a:spcPct val="20000"/>
              </a:spcBef>
              <a:buChar char="–"/>
              <a:defRPr kumimoji="1" sz="2800">
                <a:solidFill>
                  <a:schemeClr val="tx1"/>
                </a:solidFill>
                <a:latin typeface="Times" charset="0"/>
                <a:ea typeface="ＭＳ Ｐゴシック" pitchFamily="50" charset="-128"/>
              </a:defRPr>
            </a:lvl2pPr>
            <a:lvl3pPr marL="1143000" indent="-228600">
              <a:spcBef>
                <a:spcPct val="20000"/>
              </a:spcBef>
              <a:buChar char="•"/>
              <a:defRPr kumimoji="1" sz="2400">
                <a:solidFill>
                  <a:schemeClr val="tx1"/>
                </a:solidFill>
                <a:latin typeface="Times" charset="0"/>
                <a:ea typeface="ＭＳ Ｐゴシック" pitchFamily="50" charset="-128"/>
              </a:defRPr>
            </a:lvl3pPr>
            <a:lvl4pPr marL="1600200" indent="-228600">
              <a:spcBef>
                <a:spcPct val="20000"/>
              </a:spcBef>
              <a:buChar char="–"/>
              <a:defRPr kumimoji="1" sz="2000">
                <a:solidFill>
                  <a:schemeClr val="tx1"/>
                </a:solidFill>
                <a:latin typeface="Times" charset="0"/>
                <a:ea typeface="ＭＳ Ｐゴシック" pitchFamily="50" charset="-128"/>
              </a:defRPr>
            </a:lvl4pPr>
            <a:lvl5pPr marL="2057400" indent="-228600">
              <a:spcBef>
                <a:spcPct val="20000"/>
              </a:spcBef>
              <a:buChar char="»"/>
              <a:defRPr kumimoji="1" sz="2000">
                <a:solidFill>
                  <a:schemeClr val="tx1"/>
                </a:solidFill>
                <a:latin typeface="Times"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9pPr>
          </a:lstStyle>
          <a:p>
            <a:pPr>
              <a:spcBef>
                <a:spcPct val="50000"/>
              </a:spcBef>
              <a:buFontTx/>
              <a:buNone/>
            </a:pPr>
            <a:endParaRPr kumimoji="0" lang="ja-JP" altLang="en-US" sz="1800">
              <a:solidFill>
                <a:schemeClr val="bg1"/>
              </a:solidFill>
              <a:latin typeface="Arial" charset="0"/>
            </a:endParaRPr>
          </a:p>
        </p:txBody>
      </p:sp>
      <p:sp>
        <p:nvSpPr>
          <p:cNvPr id="25617" name="Oval 20"/>
          <p:cNvSpPr>
            <a:spLocks noChangeAspect="1" noChangeArrowheads="1"/>
          </p:cNvSpPr>
          <p:nvPr/>
        </p:nvSpPr>
        <p:spPr bwMode="auto">
          <a:xfrm>
            <a:off x="8139113" y="4826306"/>
            <a:ext cx="457200" cy="457200"/>
          </a:xfrm>
          <a:prstGeom prst="ellipse">
            <a:avLst/>
          </a:prstGeom>
          <a:solidFill>
            <a:srgbClr val="9900CC"/>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charset="0"/>
                <a:ea typeface="ＭＳ Ｐゴシック" pitchFamily="50" charset="-128"/>
              </a:defRPr>
            </a:lvl1pPr>
            <a:lvl2pPr marL="742950" indent="-285750">
              <a:spcBef>
                <a:spcPct val="20000"/>
              </a:spcBef>
              <a:buChar char="–"/>
              <a:defRPr kumimoji="1" sz="2800">
                <a:solidFill>
                  <a:schemeClr val="tx1"/>
                </a:solidFill>
                <a:latin typeface="Times" charset="0"/>
                <a:ea typeface="ＭＳ Ｐゴシック" pitchFamily="50" charset="-128"/>
              </a:defRPr>
            </a:lvl2pPr>
            <a:lvl3pPr marL="1143000" indent="-228600">
              <a:spcBef>
                <a:spcPct val="20000"/>
              </a:spcBef>
              <a:buChar char="•"/>
              <a:defRPr kumimoji="1" sz="2400">
                <a:solidFill>
                  <a:schemeClr val="tx1"/>
                </a:solidFill>
                <a:latin typeface="Times" charset="0"/>
                <a:ea typeface="ＭＳ Ｐゴシック" pitchFamily="50" charset="-128"/>
              </a:defRPr>
            </a:lvl3pPr>
            <a:lvl4pPr marL="1600200" indent="-228600">
              <a:spcBef>
                <a:spcPct val="20000"/>
              </a:spcBef>
              <a:buChar char="–"/>
              <a:defRPr kumimoji="1" sz="2000">
                <a:solidFill>
                  <a:schemeClr val="tx1"/>
                </a:solidFill>
                <a:latin typeface="Times" charset="0"/>
                <a:ea typeface="ＭＳ Ｐゴシック" pitchFamily="50" charset="-128"/>
              </a:defRPr>
            </a:lvl4pPr>
            <a:lvl5pPr marL="2057400" indent="-228600">
              <a:spcBef>
                <a:spcPct val="20000"/>
              </a:spcBef>
              <a:buChar char="»"/>
              <a:defRPr kumimoji="1" sz="2000">
                <a:solidFill>
                  <a:schemeClr val="tx1"/>
                </a:solidFill>
                <a:latin typeface="Times"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9pPr>
          </a:lstStyle>
          <a:p>
            <a:pPr>
              <a:spcBef>
                <a:spcPct val="50000"/>
              </a:spcBef>
              <a:buFontTx/>
              <a:buNone/>
            </a:pPr>
            <a:endParaRPr kumimoji="0" lang="ja-JP" altLang="en-US" sz="1800">
              <a:solidFill>
                <a:schemeClr val="bg1"/>
              </a:solidFill>
              <a:latin typeface="Arial" charset="0"/>
            </a:endParaRPr>
          </a:p>
        </p:txBody>
      </p:sp>
      <p:sp>
        <p:nvSpPr>
          <p:cNvPr id="25618" name="Oval 21"/>
          <p:cNvSpPr>
            <a:spLocks noChangeAspect="1" noChangeArrowheads="1"/>
          </p:cNvSpPr>
          <p:nvPr/>
        </p:nvSpPr>
        <p:spPr bwMode="auto">
          <a:xfrm>
            <a:off x="7391400" y="5634210"/>
            <a:ext cx="457200" cy="457200"/>
          </a:xfrm>
          <a:prstGeom prst="ellipse">
            <a:avLst/>
          </a:prstGeom>
          <a:solidFill>
            <a:srgbClr val="6600FF"/>
          </a:solidFill>
          <a:ln w="9525">
            <a:solidFill>
              <a:schemeClr val="tx1"/>
            </a:solidFill>
            <a:round/>
            <a:headEnd/>
            <a:tailEnd/>
          </a:ln>
        </p:spPr>
        <p:txBody>
          <a:bodyPr wrap="none" anchor="ctr"/>
          <a:lstStyle>
            <a:lvl1pPr>
              <a:spcBef>
                <a:spcPct val="20000"/>
              </a:spcBef>
              <a:buChar char="•"/>
              <a:defRPr kumimoji="1" sz="3200">
                <a:solidFill>
                  <a:schemeClr val="tx1"/>
                </a:solidFill>
                <a:latin typeface="Times" charset="0"/>
                <a:ea typeface="ＭＳ Ｐゴシック" pitchFamily="50" charset="-128"/>
              </a:defRPr>
            </a:lvl1pPr>
            <a:lvl2pPr marL="742950" indent="-285750">
              <a:spcBef>
                <a:spcPct val="20000"/>
              </a:spcBef>
              <a:buChar char="–"/>
              <a:defRPr kumimoji="1" sz="2800">
                <a:solidFill>
                  <a:schemeClr val="tx1"/>
                </a:solidFill>
                <a:latin typeface="Times" charset="0"/>
                <a:ea typeface="ＭＳ Ｐゴシック" pitchFamily="50" charset="-128"/>
              </a:defRPr>
            </a:lvl2pPr>
            <a:lvl3pPr marL="1143000" indent="-228600">
              <a:spcBef>
                <a:spcPct val="20000"/>
              </a:spcBef>
              <a:buChar char="•"/>
              <a:defRPr kumimoji="1" sz="2400">
                <a:solidFill>
                  <a:schemeClr val="tx1"/>
                </a:solidFill>
                <a:latin typeface="Times" charset="0"/>
                <a:ea typeface="ＭＳ Ｐゴシック" pitchFamily="50" charset="-128"/>
              </a:defRPr>
            </a:lvl3pPr>
            <a:lvl4pPr marL="1600200" indent="-228600">
              <a:spcBef>
                <a:spcPct val="20000"/>
              </a:spcBef>
              <a:buChar char="–"/>
              <a:defRPr kumimoji="1" sz="2000">
                <a:solidFill>
                  <a:schemeClr val="tx1"/>
                </a:solidFill>
                <a:latin typeface="Times" charset="0"/>
                <a:ea typeface="ＭＳ Ｐゴシック" pitchFamily="50" charset="-128"/>
              </a:defRPr>
            </a:lvl4pPr>
            <a:lvl5pPr marL="2057400" indent="-228600">
              <a:spcBef>
                <a:spcPct val="20000"/>
              </a:spcBef>
              <a:buChar char="»"/>
              <a:defRPr kumimoji="1" sz="2000">
                <a:solidFill>
                  <a:schemeClr val="tx1"/>
                </a:solidFill>
                <a:latin typeface="Times"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9pPr>
          </a:lstStyle>
          <a:p>
            <a:pPr>
              <a:spcBef>
                <a:spcPct val="50000"/>
              </a:spcBef>
              <a:buFontTx/>
              <a:buNone/>
            </a:pPr>
            <a:endParaRPr kumimoji="0" lang="ja-JP" altLang="en-US" sz="1800">
              <a:solidFill>
                <a:schemeClr val="bg1"/>
              </a:solidFill>
              <a:latin typeface="Arial" charset="0"/>
            </a:endParaRPr>
          </a:p>
        </p:txBody>
      </p:sp>
      <p:sp>
        <p:nvSpPr>
          <p:cNvPr id="25619" name="Text Box 22"/>
          <p:cNvSpPr txBox="1">
            <a:spLocks noChangeArrowheads="1"/>
          </p:cNvSpPr>
          <p:nvPr/>
        </p:nvSpPr>
        <p:spPr bwMode="auto">
          <a:xfrm>
            <a:off x="5864846" y="3384821"/>
            <a:ext cx="677108"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kumimoji="1" sz="3200">
                <a:solidFill>
                  <a:schemeClr val="tx1"/>
                </a:solidFill>
                <a:latin typeface="Times" charset="0"/>
                <a:ea typeface="ＭＳ Ｐゴシック" pitchFamily="50" charset="-128"/>
              </a:defRPr>
            </a:lvl1pPr>
            <a:lvl2pPr marL="742950" indent="-285750">
              <a:spcBef>
                <a:spcPct val="20000"/>
              </a:spcBef>
              <a:buChar char="–"/>
              <a:defRPr kumimoji="1" sz="2800">
                <a:solidFill>
                  <a:schemeClr val="tx1"/>
                </a:solidFill>
                <a:latin typeface="Times" charset="0"/>
                <a:ea typeface="ＭＳ Ｐゴシック" pitchFamily="50" charset="-128"/>
              </a:defRPr>
            </a:lvl2pPr>
            <a:lvl3pPr marL="1143000" indent="-228600">
              <a:spcBef>
                <a:spcPct val="20000"/>
              </a:spcBef>
              <a:buChar char="•"/>
              <a:defRPr kumimoji="1" sz="2400">
                <a:solidFill>
                  <a:schemeClr val="tx1"/>
                </a:solidFill>
                <a:latin typeface="Times" charset="0"/>
                <a:ea typeface="ＭＳ Ｐゴシック" pitchFamily="50" charset="-128"/>
              </a:defRPr>
            </a:lvl3pPr>
            <a:lvl4pPr marL="1600200" indent="-228600">
              <a:spcBef>
                <a:spcPct val="20000"/>
              </a:spcBef>
              <a:buChar char="–"/>
              <a:defRPr kumimoji="1" sz="2000">
                <a:solidFill>
                  <a:schemeClr val="tx1"/>
                </a:solidFill>
                <a:latin typeface="Times" charset="0"/>
                <a:ea typeface="ＭＳ Ｐゴシック" pitchFamily="50" charset="-128"/>
              </a:defRPr>
            </a:lvl4pPr>
            <a:lvl5pPr marL="2057400" indent="-228600">
              <a:spcBef>
                <a:spcPct val="20000"/>
              </a:spcBef>
              <a:buChar char="»"/>
              <a:defRPr kumimoji="1" sz="2000">
                <a:solidFill>
                  <a:schemeClr val="tx1"/>
                </a:solidFill>
                <a:latin typeface="Times"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9pPr>
          </a:lstStyle>
          <a:p>
            <a:pPr algn="ctr" eaLnBrk="1" hangingPunct="1">
              <a:spcBef>
                <a:spcPct val="0"/>
              </a:spcBef>
              <a:buFontTx/>
              <a:buNone/>
            </a:pPr>
            <a:r>
              <a:rPr lang="ja-JP" altLang="en-US" dirty="0">
                <a:latin typeface="Times New Roman" pitchFamily="18" charset="0"/>
              </a:rPr>
              <a:t>緑</a:t>
            </a:r>
            <a:endParaRPr lang="ja-JP" altLang="en-US" b="0" dirty="0">
              <a:latin typeface="Times New Roman" pitchFamily="18" charset="0"/>
            </a:endParaRPr>
          </a:p>
        </p:txBody>
      </p:sp>
      <p:sp>
        <p:nvSpPr>
          <p:cNvPr id="25621" name="Text Box 24"/>
          <p:cNvSpPr txBox="1">
            <a:spLocks noChangeArrowheads="1"/>
          </p:cNvSpPr>
          <p:nvPr/>
        </p:nvSpPr>
        <p:spPr bwMode="auto">
          <a:xfrm>
            <a:off x="8101988" y="3112917"/>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charset="0"/>
                <a:ea typeface="ＭＳ Ｐゴシック" pitchFamily="50" charset="-128"/>
              </a:defRPr>
            </a:lvl1pPr>
            <a:lvl2pPr marL="742950" indent="-285750">
              <a:spcBef>
                <a:spcPct val="20000"/>
              </a:spcBef>
              <a:buChar char="–"/>
              <a:defRPr kumimoji="1" sz="2800">
                <a:solidFill>
                  <a:schemeClr val="tx1"/>
                </a:solidFill>
                <a:latin typeface="Times" charset="0"/>
                <a:ea typeface="ＭＳ Ｐゴシック" pitchFamily="50" charset="-128"/>
              </a:defRPr>
            </a:lvl2pPr>
            <a:lvl3pPr marL="1143000" indent="-228600">
              <a:spcBef>
                <a:spcPct val="20000"/>
              </a:spcBef>
              <a:buChar char="•"/>
              <a:defRPr kumimoji="1" sz="2400">
                <a:solidFill>
                  <a:schemeClr val="tx1"/>
                </a:solidFill>
                <a:latin typeface="Times" charset="0"/>
                <a:ea typeface="ＭＳ Ｐゴシック" pitchFamily="50" charset="-128"/>
              </a:defRPr>
            </a:lvl3pPr>
            <a:lvl4pPr marL="1600200" indent="-228600">
              <a:spcBef>
                <a:spcPct val="20000"/>
              </a:spcBef>
              <a:buChar char="–"/>
              <a:defRPr kumimoji="1" sz="2000">
                <a:solidFill>
                  <a:schemeClr val="tx1"/>
                </a:solidFill>
                <a:latin typeface="Times" charset="0"/>
                <a:ea typeface="ＭＳ Ｐゴシック" pitchFamily="50" charset="-128"/>
              </a:defRPr>
            </a:lvl4pPr>
            <a:lvl5pPr marL="2057400" indent="-228600">
              <a:spcBef>
                <a:spcPct val="20000"/>
              </a:spcBef>
              <a:buChar char="»"/>
              <a:defRPr kumimoji="1" sz="2000">
                <a:solidFill>
                  <a:schemeClr val="tx1"/>
                </a:solidFill>
                <a:latin typeface="Times"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9pPr>
          </a:lstStyle>
          <a:p>
            <a:pPr algn="ctr" eaLnBrk="1" hangingPunct="1">
              <a:spcBef>
                <a:spcPct val="0"/>
              </a:spcBef>
              <a:buFontTx/>
              <a:buNone/>
            </a:pPr>
            <a:r>
              <a:rPr lang="en-US" altLang="ja-JP" b="0" dirty="0">
                <a:latin typeface="Times New Roman" pitchFamily="18" charset="0"/>
              </a:rPr>
              <a:t>×</a:t>
            </a:r>
          </a:p>
        </p:txBody>
      </p:sp>
      <p:sp>
        <p:nvSpPr>
          <p:cNvPr id="25622" name="Text Box 25"/>
          <p:cNvSpPr txBox="1">
            <a:spLocks noChangeArrowheads="1"/>
          </p:cNvSpPr>
          <p:nvPr/>
        </p:nvSpPr>
        <p:spPr bwMode="auto">
          <a:xfrm>
            <a:off x="6578740" y="3144429"/>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charset="0"/>
                <a:ea typeface="ＭＳ Ｐゴシック" pitchFamily="50" charset="-128"/>
              </a:defRPr>
            </a:lvl1pPr>
            <a:lvl2pPr marL="742950" indent="-285750">
              <a:spcBef>
                <a:spcPct val="20000"/>
              </a:spcBef>
              <a:buChar char="–"/>
              <a:defRPr kumimoji="1" sz="2800">
                <a:solidFill>
                  <a:schemeClr val="tx1"/>
                </a:solidFill>
                <a:latin typeface="Times" charset="0"/>
                <a:ea typeface="ＭＳ Ｐゴシック" pitchFamily="50" charset="-128"/>
              </a:defRPr>
            </a:lvl2pPr>
            <a:lvl3pPr marL="1143000" indent="-228600">
              <a:spcBef>
                <a:spcPct val="20000"/>
              </a:spcBef>
              <a:buChar char="•"/>
              <a:defRPr kumimoji="1" sz="2400">
                <a:solidFill>
                  <a:schemeClr val="tx1"/>
                </a:solidFill>
                <a:latin typeface="Times" charset="0"/>
                <a:ea typeface="ＭＳ Ｐゴシック" pitchFamily="50" charset="-128"/>
              </a:defRPr>
            </a:lvl3pPr>
            <a:lvl4pPr marL="1600200" indent="-228600">
              <a:spcBef>
                <a:spcPct val="20000"/>
              </a:spcBef>
              <a:buChar char="–"/>
              <a:defRPr kumimoji="1" sz="2000">
                <a:solidFill>
                  <a:schemeClr val="tx1"/>
                </a:solidFill>
                <a:latin typeface="Times" charset="0"/>
                <a:ea typeface="ＭＳ Ｐゴシック" pitchFamily="50" charset="-128"/>
              </a:defRPr>
            </a:lvl4pPr>
            <a:lvl5pPr marL="2057400" indent="-228600">
              <a:spcBef>
                <a:spcPct val="20000"/>
              </a:spcBef>
              <a:buChar char="»"/>
              <a:defRPr kumimoji="1" sz="2000">
                <a:solidFill>
                  <a:schemeClr val="tx1"/>
                </a:solidFill>
                <a:latin typeface="Times"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9pPr>
          </a:lstStyle>
          <a:p>
            <a:pPr algn="ctr" eaLnBrk="1" hangingPunct="1">
              <a:spcBef>
                <a:spcPct val="0"/>
              </a:spcBef>
              <a:buFontTx/>
              <a:buNone/>
            </a:pPr>
            <a:r>
              <a:rPr lang="en-US" altLang="ja-JP" b="0" dirty="0">
                <a:latin typeface="Times New Roman" pitchFamily="18" charset="0"/>
              </a:rPr>
              <a:t>×</a:t>
            </a:r>
          </a:p>
        </p:txBody>
      </p:sp>
      <p:sp>
        <p:nvSpPr>
          <p:cNvPr id="25624" name="Text Box 27"/>
          <p:cNvSpPr txBox="1">
            <a:spLocks noChangeArrowheads="1"/>
          </p:cNvSpPr>
          <p:nvPr/>
        </p:nvSpPr>
        <p:spPr bwMode="auto">
          <a:xfrm>
            <a:off x="8535218" y="3418330"/>
            <a:ext cx="677108"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kumimoji="1" sz="3200">
                <a:solidFill>
                  <a:schemeClr val="tx1"/>
                </a:solidFill>
                <a:latin typeface="Times" charset="0"/>
                <a:ea typeface="ＭＳ Ｐゴシック" pitchFamily="50" charset="-128"/>
              </a:defRPr>
            </a:lvl1pPr>
            <a:lvl2pPr marL="742950" indent="-285750">
              <a:spcBef>
                <a:spcPct val="20000"/>
              </a:spcBef>
              <a:buChar char="–"/>
              <a:defRPr kumimoji="1" sz="2800">
                <a:solidFill>
                  <a:schemeClr val="tx1"/>
                </a:solidFill>
                <a:latin typeface="Times" charset="0"/>
                <a:ea typeface="ＭＳ Ｐゴシック" pitchFamily="50" charset="-128"/>
              </a:defRPr>
            </a:lvl2pPr>
            <a:lvl3pPr marL="1143000" indent="-228600">
              <a:spcBef>
                <a:spcPct val="20000"/>
              </a:spcBef>
              <a:buChar char="•"/>
              <a:defRPr kumimoji="1" sz="2400">
                <a:solidFill>
                  <a:schemeClr val="tx1"/>
                </a:solidFill>
                <a:latin typeface="Times" charset="0"/>
                <a:ea typeface="ＭＳ Ｐゴシック" pitchFamily="50" charset="-128"/>
              </a:defRPr>
            </a:lvl3pPr>
            <a:lvl4pPr marL="1600200" indent="-228600">
              <a:spcBef>
                <a:spcPct val="20000"/>
              </a:spcBef>
              <a:buChar char="–"/>
              <a:defRPr kumimoji="1" sz="2000">
                <a:solidFill>
                  <a:schemeClr val="tx1"/>
                </a:solidFill>
                <a:latin typeface="Times" charset="0"/>
                <a:ea typeface="ＭＳ Ｐゴシック" pitchFamily="50" charset="-128"/>
              </a:defRPr>
            </a:lvl4pPr>
            <a:lvl5pPr marL="2057400" indent="-228600">
              <a:spcBef>
                <a:spcPct val="20000"/>
              </a:spcBef>
              <a:buChar char="»"/>
              <a:defRPr kumimoji="1" sz="2000">
                <a:solidFill>
                  <a:schemeClr val="tx1"/>
                </a:solidFill>
                <a:latin typeface="Times"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9pPr>
          </a:lstStyle>
          <a:p>
            <a:pPr algn="ctr" eaLnBrk="1" hangingPunct="1">
              <a:spcBef>
                <a:spcPct val="0"/>
              </a:spcBef>
              <a:buFontTx/>
              <a:buNone/>
            </a:pPr>
            <a:r>
              <a:rPr lang="ja-JP" altLang="en-US" dirty="0">
                <a:latin typeface="Times New Roman" pitchFamily="18" charset="0"/>
              </a:rPr>
              <a:t>赤</a:t>
            </a:r>
            <a:endParaRPr lang="ja-JP" altLang="en-US" b="0" dirty="0">
              <a:latin typeface="Times New Roman" pitchFamily="18" charset="0"/>
            </a:endParaRPr>
          </a:p>
        </p:txBody>
      </p:sp>
      <p:sp>
        <p:nvSpPr>
          <p:cNvPr id="25626" name="Rectangle 29"/>
          <p:cNvSpPr>
            <a:spLocks noChangeArrowheads="1"/>
          </p:cNvSpPr>
          <p:nvPr/>
        </p:nvSpPr>
        <p:spPr bwMode="auto">
          <a:xfrm>
            <a:off x="6438900" y="2705100"/>
            <a:ext cx="24384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charset="0"/>
                <a:ea typeface="ＭＳ Ｐゴシック" pitchFamily="50" charset="-128"/>
              </a:defRPr>
            </a:lvl1pPr>
            <a:lvl2pPr marL="742950" indent="-285750">
              <a:spcBef>
                <a:spcPct val="20000"/>
              </a:spcBef>
              <a:buChar char="–"/>
              <a:defRPr kumimoji="1" sz="2800">
                <a:solidFill>
                  <a:schemeClr val="tx1"/>
                </a:solidFill>
                <a:latin typeface="Times" charset="0"/>
                <a:ea typeface="ＭＳ Ｐゴシック" pitchFamily="50" charset="-128"/>
              </a:defRPr>
            </a:lvl2pPr>
            <a:lvl3pPr marL="1143000" indent="-228600">
              <a:spcBef>
                <a:spcPct val="20000"/>
              </a:spcBef>
              <a:buChar char="•"/>
              <a:defRPr kumimoji="1" sz="2400">
                <a:solidFill>
                  <a:schemeClr val="tx1"/>
                </a:solidFill>
                <a:latin typeface="Times" charset="0"/>
                <a:ea typeface="ＭＳ Ｐゴシック" pitchFamily="50" charset="-128"/>
              </a:defRPr>
            </a:lvl3pPr>
            <a:lvl4pPr marL="1600200" indent="-228600">
              <a:spcBef>
                <a:spcPct val="20000"/>
              </a:spcBef>
              <a:buChar char="–"/>
              <a:defRPr kumimoji="1" sz="2000">
                <a:solidFill>
                  <a:schemeClr val="tx1"/>
                </a:solidFill>
                <a:latin typeface="Times" charset="0"/>
                <a:ea typeface="ＭＳ Ｐゴシック" pitchFamily="50" charset="-128"/>
              </a:defRPr>
            </a:lvl4pPr>
            <a:lvl5pPr marL="2057400" indent="-228600">
              <a:spcBef>
                <a:spcPct val="20000"/>
              </a:spcBef>
              <a:buChar char="»"/>
              <a:defRPr kumimoji="1" sz="2000">
                <a:solidFill>
                  <a:schemeClr val="tx1"/>
                </a:solidFill>
                <a:latin typeface="Times"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charset="0"/>
                <a:ea typeface="ＭＳ Ｐゴシック" pitchFamily="50" charset="-128"/>
              </a:defRPr>
            </a:lvl9pPr>
          </a:lstStyle>
          <a:p>
            <a:pPr>
              <a:spcBef>
                <a:spcPct val="50000"/>
              </a:spcBef>
              <a:buFontTx/>
              <a:buNone/>
            </a:pPr>
            <a:endParaRPr kumimoji="0" lang="ja-JP" altLang="en-US" sz="1800">
              <a:solidFill>
                <a:schemeClr val="bg1"/>
              </a:solidFill>
              <a:latin typeface="Arial" charset="0"/>
            </a:endParaRPr>
          </a:p>
        </p:txBody>
      </p:sp>
      <p:sp>
        <p:nvSpPr>
          <p:cNvPr id="51" name="フローチャート : 代替処理 50"/>
          <p:cNvSpPr/>
          <p:nvPr/>
        </p:nvSpPr>
        <p:spPr>
          <a:xfrm>
            <a:off x="509445" y="234836"/>
            <a:ext cx="5428647" cy="864096"/>
          </a:xfrm>
          <a:prstGeom prst="flowChartAlternateProcess">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どうすればよいでしょう</a:t>
            </a:r>
            <a:r>
              <a:rPr kumimoji="1" lang="ja-JP" altLang="en-US" sz="2800" dirty="0">
                <a:solidFill>
                  <a:schemeClr val="tx1"/>
                </a:solidFill>
              </a:rPr>
              <a:t>・・・・・？</a:t>
            </a:r>
          </a:p>
        </p:txBody>
      </p:sp>
      <p:sp>
        <p:nvSpPr>
          <p:cNvPr id="4" name="角丸四角形 3"/>
          <p:cNvSpPr/>
          <p:nvPr/>
        </p:nvSpPr>
        <p:spPr>
          <a:xfrm>
            <a:off x="107505" y="4238384"/>
            <a:ext cx="5328592" cy="1853026"/>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a:extLst>
              <a:ext uri="{FF2B5EF4-FFF2-40B4-BE49-F238E27FC236}">
                <a16:creationId xmlns:a16="http://schemas.microsoft.com/office/drawing/2014/main" id="{E467137A-E510-49B6-9BEE-3E0AEA15A16E}"/>
              </a:ext>
            </a:extLst>
          </p:cNvPr>
          <p:cNvGrpSpPr/>
          <p:nvPr/>
        </p:nvGrpSpPr>
        <p:grpSpPr>
          <a:xfrm>
            <a:off x="259128" y="1415884"/>
            <a:ext cx="5423280" cy="5509200"/>
            <a:chOff x="219921" y="1319249"/>
            <a:chExt cx="5423280" cy="5509200"/>
          </a:xfrm>
        </p:grpSpPr>
        <p:sp>
          <p:nvSpPr>
            <p:cNvPr id="28" name="テキスト ボックス 27">
              <a:extLst>
                <a:ext uri="{FF2B5EF4-FFF2-40B4-BE49-F238E27FC236}">
                  <a16:creationId xmlns:a16="http://schemas.microsoft.com/office/drawing/2014/main" id="{1CDE3A8A-91B0-403C-8962-E0E5451793F7}"/>
                </a:ext>
              </a:extLst>
            </p:cNvPr>
            <p:cNvSpPr txBox="1"/>
            <p:nvPr/>
          </p:nvSpPr>
          <p:spPr>
            <a:xfrm>
              <a:off x="219921" y="1319249"/>
              <a:ext cx="5423280" cy="5509200"/>
            </a:xfrm>
            <a:prstGeom prst="rect">
              <a:avLst/>
            </a:prstGeom>
            <a:noFill/>
          </p:spPr>
          <p:txBody>
            <a:bodyPr wrap="none" rtlCol="0">
              <a:spAutoFit/>
            </a:bodyPr>
            <a:lstStyle/>
            <a:p>
              <a:r>
                <a:rPr kumimoji="1" lang="ja-JP" altLang="en-US" sz="2800" dirty="0"/>
                <a:t>赤　と　緑　「　　　と　　　」では</a:t>
              </a:r>
              <a:endParaRPr kumimoji="1" lang="en-US" altLang="ja-JP" sz="2800" dirty="0"/>
            </a:p>
            <a:p>
              <a:r>
                <a:rPr lang="ja-JP" altLang="en-US" sz="2800" dirty="0"/>
                <a:t>戸惑うことがあります。</a:t>
              </a:r>
              <a:endParaRPr lang="en-US" altLang="ja-JP" sz="2800" dirty="0"/>
            </a:p>
            <a:p>
              <a:endParaRPr lang="en-US" altLang="ja-JP" sz="2800" dirty="0"/>
            </a:p>
            <a:p>
              <a:endParaRPr lang="en-US" altLang="ja-JP" sz="2800" dirty="0"/>
            </a:p>
            <a:p>
              <a:r>
                <a:rPr lang="ja-JP" altLang="en-US" sz="2800" dirty="0"/>
                <a:t>「　　 と　　　」　「　　と　　　」のように</a:t>
              </a:r>
              <a:endParaRPr lang="en-US" altLang="ja-JP" sz="2800" dirty="0"/>
            </a:p>
            <a:p>
              <a:endParaRPr lang="en-US" altLang="ja-JP" sz="2800" dirty="0"/>
            </a:p>
            <a:p>
              <a:endParaRPr lang="en-US" altLang="ja-JP" sz="3200" b="1" dirty="0">
                <a:solidFill>
                  <a:schemeClr val="tx2"/>
                </a:solidFill>
                <a:latin typeface="ＭＳ ゴシック" panose="020B0609070205080204" pitchFamily="49" charset="-128"/>
                <a:ea typeface="ＭＳ ゴシック" panose="020B0609070205080204" pitchFamily="49" charset="-128"/>
              </a:endParaRPr>
            </a:p>
            <a:p>
              <a:r>
                <a:rPr lang="ja-JP" altLang="en-US" sz="3200" b="1" dirty="0">
                  <a:solidFill>
                    <a:schemeClr val="tx2"/>
                  </a:solidFill>
                  <a:latin typeface="ＭＳ ゴシック" panose="020B0609070205080204" pitchFamily="49" charset="-128"/>
                  <a:ea typeface="ＭＳ ゴシック" panose="020B0609070205080204" pitchFamily="49" charset="-128"/>
                </a:rPr>
                <a:t>形や大きさを変える</a:t>
              </a:r>
              <a:r>
                <a:rPr lang="ja-JP" altLang="en-US" sz="3200" b="1" dirty="0">
                  <a:solidFill>
                    <a:schemeClr val="tx2"/>
                  </a:solidFill>
                </a:rPr>
                <a:t>など</a:t>
              </a:r>
              <a:endParaRPr lang="en-US" altLang="ja-JP" sz="3200" b="1" dirty="0">
                <a:solidFill>
                  <a:schemeClr val="tx2"/>
                </a:solidFill>
              </a:endParaRPr>
            </a:p>
            <a:p>
              <a:r>
                <a:rPr lang="ja-JP" altLang="en-US" sz="3200" b="1" dirty="0">
                  <a:solidFill>
                    <a:schemeClr val="tx2"/>
                  </a:solidFill>
                </a:rPr>
                <a:t>色以外の情報を加えることが</a:t>
              </a:r>
              <a:endParaRPr lang="en-US" altLang="ja-JP" sz="3200" b="1" dirty="0">
                <a:solidFill>
                  <a:schemeClr val="tx2"/>
                </a:solidFill>
              </a:endParaRPr>
            </a:p>
            <a:p>
              <a:r>
                <a:rPr lang="ja-JP" altLang="en-US" sz="3200" b="1" dirty="0">
                  <a:solidFill>
                    <a:schemeClr val="tx2"/>
                  </a:solidFill>
                </a:rPr>
                <a:t>大切です。</a:t>
              </a:r>
              <a:endParaRPr lang="en-US" altLang="ja-JP" sz="3200" b="1" dirty="0">
                <a:solidFill>
                  <a:schemeClr val="tx2"/>
                </a:solidFill>
              </a:endParaRPr>
            </a:p>
            <a:p>
              <a:endParaRPr lang="ja-JP" altLang="en-US" sz="2800" dirty="0">
                <a:solidFill>
                  <a:schemeClr val="tx2"/>
                </a:solidFill>
                <a:latin typeface="ＭＳ ゴシック" panose="020B0609070205080204" pitchFamily="49" charset="-128"/>
                <a:ea typeface="ＭＳ ゴシック" panose="020B0609070205080204" pitchFamily="49" charset="-128"/>
              </a:endParaRPr>
            </a:p>
            <a:p>
              <a:r>
                <a:rPr kumimoji="1" lang="ja-JP" altLang="en-US" sz="2800" dirty="0"/>
                <a:t>　　　</a:t>
              </a:r>
            </a:p>
          </p:txBody>
        </p:sp>
        <p:sp>
          <p:nvSpPr>
            <p:cNvPr id="29" name="円/楕円 2">
              <a:extLst>
                <a:ext uri="{FF2B5EF4-FFF2-40B4-BE49-F238E27FC236}">
                  <a16:creationId xmlns:a16="http://schemas.microsoft.com/office/drawing/2014/main" id="{0E4925C0-985A-4227-BF01-EE0DDC1DFB24}"/>
                </a:ext>
              </a:extLst>
            </p:cNvPr>
            <p:cNvSpPr/>
            <p:nvPr/>
          </p:nvSpPr>
          <p:spPr>
            <a:xfrm>
              <a:off x="2256359" y="1344444"/>
              <a:ext cx="436893" cy="4367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円/楕円 45">
              <a:extLst>
                <a:ext uri="{FF2B5EF4-FFF2-40B4-BE49-F238E27FC236}">
                  <a16:creationId xmlns:a16="http://schemas.microsoft.com/office/drawing/2014/main" id="{4B438338-2CAF-40E7-9A3C-858D87BF5636}"/>
                </a:ext>
              </a:extLst>
            </p:cNvPr>
            <p:cNvSpPr/>
            <p:nvPr/>
          </p:nvSpPr>
          <p:spPr>
            <a:xfrm>
              <a:off x="3355081" y="1357297"/>
              <a:ext cx="436893" cy="436725"/>
            </a:xfrm>
            <a:prstGeom prst="ellipse">
              <a:avLst/>
            </a:prstGeom>
            <a:solidFill>
              <a:srgbClr val="0074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46">
              <a:extLst>
                <a:ext uri="{FF2B5EF4-FFF2-40B4-BE49-F238E27FC236}">
                  <a16:creationId xmlns:a16="http://schemas.microsoft.com/office/drawing/2014/main" id="{92E6EFEA-9E1F-485A-80C5-9B531E00DEF7}"/>
                </a:ext>
              </a:extLst>
            </p:cNvPr>
            <p:cNvSpPr/>
            <p:nvPr/>
          </p:nvSpPr>
          <p:spPr>
            <a:xfrm>
              <a:off x="483651" y="3076380"/>
              <a:ext cx="457656" cy="4591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a:extLst>
                <a:ext uri="{FF2B5EF4-FFF2-40B4-BE49-F238E27FC236}">
                  <a16:creationId xmlns:a16="http://schemas.microsoft.com/office/drawing/2014/main" id="{ED47276E-4574-4F0E-8ADB-CB1896459DCC}"/>
                </a:ext>
              </a:extLst>
            </p:cNvPr>
            <p:cNvSpPr/>
            <p:nvPr/>
          </p:nvSpPr>
          <p:spPr>
            <a:xfrm>
              <a:off x="1420387" y="3104334"/>
              <a:ext cx="504056" cy="351163"/>
            </a:xfrm>
            <a:prstGeom prst="triangle">
              <a:avLst/>
            </a:prstGeom>
            <a:solidFill>
              <a:srgbClr val="0074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48">
              <a:extLst>
                <a:ext uri="{FF2B5EF4-FFF2-40B4-BE49-F238E27FC236}">
                  <a16:creationId xmlns:a16="http://schemas.microsoft.com/office/drawing/2014/main" id="{81589D5F-E116-4C36-AEE1-15801C182807}"/>
                </a:ext>
              </a:extLst>
            </p:cNvPr>
            <p:cNvSpPr/>
            <p:nvPr/>
          </p:nvSpPr>
          <p:spPr>
            <a:xfrm>
              <a:off x="3502632" y="3076380"/>
              <a:ext cx="457656" cy="436725"/>
            </a:xfrm>
            <a:prstGeom prst="ellipse">
              <a:avLst/>
            </a:prstGeom>
            <a:solidFill>
              <a:srgbClr val="0074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49">
              <a:extLst>
                <a:ext uri="{FF2B5EF4-FFF2-40B4-BE49-F238E27FC236}">
                  <a16:creationId xmlns:a16="http://schemas.microsoft.com/office/drawing/2014/main" id="{25BC5F20-DEDB-450D-B25A-A7FE69C2F89D}"/>
                </a:ext>
              </a:extLst>
            </p:cNvPr>
            <p:cNvSpPr/>
            <p:nvPr/>
          </p:nvSpPr>
          <p:spPr>
            <a:xfrm>
              <a:off x="2663366" y="3187581"/>
              <a:ext cx="199475" cy="1972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9948739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11188" y="115888"/>
            <a:ext cx="2663825" cy="360362"/>
          </a:xfrm>
          <a:noFill/>
          <a:ln w="12700">
            <a:solidFill>
              <a:schemeClr val="tx1"/>
            </a:solidFill>
            <a:miter lim="800000"/>
            <a:headEnd/>
            <a:tailEnd/>
          </a:ln>
        </p:spPr>
        <p:txBody>
          <a:bodyPr>
            <a:normAutofit fontScale="90000"/>
          </a:bodyPr>
          <a:lstStyle/>
          <a:p>
            <a:pPr eaLnBrk="1" hangingPunct="1"/>
            <a:r>
              <a:rPr lang="ja-JP" altLang="en-US" sz="2400" b="1">
                <a:solidFill>
                  <a:schemeClr val="tx1"/>
                </a:solidFill>
              </a:rPr>
              <a:t>周囲の対処の仕方</a:t>
            </a:r>
          </a:p>
        </p:txBody>
      </p:sp>
      <p:sp>
        <p:nvSpPr>
          <p:cNvPr id="56323" name="Rectangle 3"/>
          <p:cNvSpPr>
            <a:spLocks noGrp="1" noChangeArrowheads="1"/>
          </p:cNvSpPr>
          <p:nvPr>
            <p:ph type="body" idx="1"/>
          </p:nvPr>
        </p:nvSpPr>
        <p:spPr>
          <a:xfrm>
            <a:off x="1692275" y="4581525"/>
            <a:ext cx="3744913" cy="1728788"/>
          </a:xfrm>
        </p:spPr>
        <p:txBody>
          <a:bodyPr/>
          <a:lstStyle/>
          <a:p>
            <a:pPr eaLnBrk="1" hangingPunct="1">
              <a:lnSpc>
                <a:spcPct val="130000"/>
              </a:lnSpc>
              <a:spcBef>
                <a:spcPct val="30000"/>
              </a:spcBef>
              <a:buFont typeface="Wingdings" pitchFamily="2" charset="2"/>
              <a:buNone/>
            </a:pPr>
            <a:endParaRPr kumimoji="0" lang="en-US" altLang="ja-JP" sz="2000" b="1"/>
          </a:p>
          <a:p>
            <a:pPr eaLnBrk="1" hangingPunct="1">
              <a:lnSpc>
                <a:spcPct val="105000"/>
              </a:lnSpc>
              <a:buFont typeface="Wingdings" pitchFamily="2" charset="2"/>
              <a:buNone/>
            </a:pPr>
            <a:r>
              <a:rPr lang="ja-JP" altLang="en-US" sz="2000" b="1"/>
              <a:t>　</a:t>
            </a:r>
            <a:r>
              <a:rPr kumimoji="0" lang="ja-JP" altLang="en-US" sz="1400"/>
              <a:t>　　</a:t>
            </a:r>
            <a:endParaRPr kumimoji="0" lang="ja-JP" altLang="en-US" sz="2000" b="1"/>
          </a:p>
          <a:p>
            <a:pPr eaLnBrk="1" hangingPunct="1">
              <a:lnSpc>
                <a:spcPct val="130000"/>
              </a:lnSpc>
              <a:buClr>
                <a:schemeClr val="tx1"/>
              </a:buClr>
              <a:buFont typeface="Wingdings" pitchFamily="2" charset="2"/>
              <a:buNone/>
            </a:pPr>
            <a:endParaRPr kumimoji="0" lang="ja-JP" altLang="en-US" sz="2000" b="1"/>
          </a:p>
          <a:p>
            <a:pPr eaLnBrk="1" hangingPunct="1">
              <a:lnSpc>
                <a:spcPct val="130000"/>
              </a:lnSpc>
              <a:buFont typeface="Wingdings" pitchFamily="2" charset="2"/>
              <a:buNone/>
            </a:pPr>
            <a:r>
              <a:rPr kumimoji="0" lang="ja-JP" altLang="en-US" sz="1000"/>
              <a:t>　　</a:t>
            </a:r>
            <a:r>
              <a:rPr kumimoji="0" lang="en-US" altLang="ja-JP" sz="1400"/>
              <a:t>.</a:t>
            </a:r>
            <a:r>
              <a:rPr kumimoji="0" lang="ja-JP" altLang="en-US" sz="1400"/>
              <a:t>　</a:t>
            </a:r>
            <a:r>
              <a:rPr kumimoji="0" lang="ja-JP" altLang="en-US" sz="1000"/>
              <a:t>　</a:t>
            </a:r>
          </a:p>
          <a:p>
            <a:pPr eaLnBrk="1" hangingPunct="1">
              <a:lnSpc>
                <a:spcPct val="130000"/>
              </a:lnSpc>
              <a:buClr>
                <a:schemeClr val="tx1"/>
              </a:buClr>
              <a:buFont typeface="Wingdings" pitchFamily="2" charset="2"/>
              <a:buNone/>
            </a:pPr>
            <a:endParaRPr kumimoji="0" lang="en-US" altLang="ja-JP" sz="2000" b="1"/>
          </a:p>
        </p:txBody>
      </p:sp>
      <p:sp>
        <p:nvSpPr>
          <p:cNvPr id="56324" name="Text Box 26"/>
          <p:cNvSpPr txBox="1">
            <a:spLocks noChangeArrowheads="1"/>
          </p:cNvSpPr>
          <p:nvPr/>
        </p:nvSpPr>
        <p:spPr bwMode="auto">
          <a:xfrm>
            <a:off x="312245" y="1873836"/>
            <a:ext cx="8713787" cy="2554545"/>
          </a:xfrm>
          <a:prstGeom prst="rect">
            <a:avLst/>
          </a:prstGeom>
          <a:solidFill>
            <a:srgbClr val="00B0F0"/>
          </a:solidFill>
          <a:ln>
            <a:noFill/>
          </a:ln>
          <a:effectLs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50000"/>
              </a:spcBef>
              <a:spcAft>
                <a:spcPct val="0"/>
              </a:spcAft>
            </a:pPr>
            <a:r>
              <a:rPr kumimoji="0" lang="ja-JP" altLang="en-US" sz="4000" dirty="0">
                <a:solidFill>
                  <a:srgbClr val="FFFFFF"/>
                </a:solidFill>
              </a:rPr>
              <a:t>１．「クラスに色覚異常の子がいる」</a:t>
            </a:r>
            <a:endParaRPr kumimoji="0" lang="en-US" altLang="ja-JP" sz="4000" dirty="0">
              <a:solidFill>
                <a:srgbClr val="FFFFFF"/>
              </a:solidFill>
            </a:endParaRPr>
          </a:p>
          <a:p>
            <a:pPr eaLnBrk="1" fontAlgn="base" hangingPunct="1">
              <a:spcBef>
                <a:spcPct val="50000"/>
              </a:spcBef>
              <a:spcAft>
                <a:spcPct val="0"/>
              </a:spcAft>
            </a:pPr>
            <a:r>
              <a:rPr kumimoji="0" lang="ja-JP" altLang="en-US" sz="4000" dirty="0">
                <a:solidFill>
                  <a:srgbClr val="FFFFFF"/>
                </a:solidFill>
              </a:rPr>
              <a:t>　と認識して授業など</a:t>
            </a:r>
            <a:r>
              <a:rPr kumimoji="0" lang="ja-JP" altLang="en-US" sz="4000" dirty="0">
                <a:solidFill>
                  <a:schemeClr val="bg1"/>
                </a:solidFill>
              </a:rPr>
              <a:t>学校生活において</a:t>
            </a:r>
            <a:endParaRPr kumimoji="0" lang="en-US" altLang="ja-JP" sz="4000" dirty="0">
              <a:solidFill>
                <a:schemeClr val="bg1"/>
              </a:solidFill>
            </a:endParaRPr>
          </a:p>
          <a:p>
            <a:pPr eaLnBrk="1" fontAlgn="base" hangingPunct="1">
              <a:spcBef>
                <a:spcPct val="50000"/>
              </a:spcBef>
              <a:spcAft>
                <a:spcPct val="0"/>
              </a:spcAft>
            </a:pPr>
            <a:r>
              <a:rPr kumimoji="0" lang="ja-JP" altLang="en-US" sz="4000" dirty="0">
                <a:solidFill>
                  <a:schemeClr val="bg1"/>
                </a:solidFill>
              </a:rPr>
              <a:t>　適切に対応をすること</a:t>
            </a:r>
          </a:p>
        </p:txBody>
      </p:sp>
      <p:sp>
        <p:nvSpPr>
          <p:cNvPr id="56325" name="Text Box 27"/>
          <p:cNvSpPr txBox="1">
            <a:spLocks noChangeArrowheads="1"/>
          </p:cNvSpPr>
          <p:nvPr/>
        </p:nvSpPr>
        <p:spPr bwMode="auto">
          <a:xfrm>
            <a:off x="373790" y="4509120"/>
            <a:ext cx="8324979"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kumimoji="0" lang="ja-JP" altLang="en-US" sz="2400" dirty="0">
                <a:solidFill>
                  <a:srgbClr val="000000"/>
                </a:solidFill>
              </a:rPr>
              <a:t>　　　</a:t>
            </a:r>
            <a:r>
              <a:rPr kumimoji="0" lang="ja-JP" altLang="en-US" sz="3200" dirty="0"/>
              <a:t>誰</a:t>
            </a:r>
            <a:r>
              <a:rPr kumimoji="0" lang="ja-JP" altLang="en-US" sz="3200" dirty="0">
                <a:solidFill>
                  <a:srgbClr val="000000"/>
                </a:solidFill>
              </a:rPr>
              <a:t>が色覚異常であるか</a:t>
            </a:r>
            <a:r>
              <a:rPr kumimoji="0" lang="ja-JP" altLang="en-US" sz="3200" dirty="0"/>
              <a:t>分</a:t>
            </a:r>
            <a:r>
              <a:rPr kumimoji="0" lang="ja-JP" altLang="en-US" sz="3200" dirty="0">
                <a:solidFill>
                  <a:srgbClr val="000000"/>
                </a:solidFill>
              </a:rPr>
              <a:t>かっていると</a:t>
            </a:r>
          </a:p>
          <a:p>
            <a:pPr eaLnBrk="1" fontAlgn="base" hangingPunct="1">
              <a:spcBef>
                <a:spcPct val="0"/>
              </a:spcBef>
              <a:spcAft>
                <a:spcPct val="0"/>
              </a:spcAft>
            </a:pPr>
            <a:r>
              <a:rPr kumimoji="0" lang="ja-JP" altLang="en-US" sz="3200" dirty="0">
                <a:solidFill>
                  <a:srgbClr val="000000"/>
                </a:solidFill>
              </a:rPr>
              <a:t>「ふざけている・理解していない」等の誤解が</a:t>
            </a:r>
            <a:endParaRPr kumimoji="0" lang="en-US" altLang="ja-JP" sz="3200" dirty="0">
              <a:solidFill>
                <a:srgbClr val="000000"/>
              </a:solidFill>
            </a:endParaRPr>
          </a:p>
          <a:p>
            <a:pPr eaLnBrk="1" fontAlgn="base" hangingPunct="1">
              <a:spcBef>
                <a:spcPct val="0"/>
              </a:spcBef>
              <a:spcAft>
                <a:spcPct val="0"/>
              </a:spcAft>
            </a:pPr>
            <a:r>
              <a:rPr kumimoji="0" lang="ja-JP" altLang="en-US" sz="3200" dirty="0">
                <a:solidFill>
                  <a:srgbClr val="000000"/>
                </a:solidFill>
              </a:rPr>
              <a:t>回避できる。そっと</a:t>
            </a:r>
            <a:r>
              <a:rPr kumimoji="0" lang="ja-JP" altLang="en-US" sz="3200" dirty="0"/>
              <a:t>見守り、サポートしましょう。</a:t>
            </a:r>
            <a:endParaRPr kumimoji="0" lang="en-US" altLang="ja-JP" sz="3200" dirty="0"/>
          </a:p>
          <a:p>
            <a:pPr eaLnBrk="1" fontAlgn="base" hangingPunct="1">
              <a:spcBef>
                <a:spcPct val="0"/>
              </a:spcBef>
              <a:spcAft>
                <a:spcPct val="0"/>
              </a:spcAft>
            </a:pPr>
            <a:r>
              <a:rPr kumimoji="0" lang="ja-JP" altLang="en-US" sz="3200" dirty="0"/>
              <a:t>　　　　　　　　　　　　　　　　</a:t>
            </a:r>
            <a:r>
              <a:rPr kumimoji="0" lang="ja-JP" altLang="en-US" sz="2000" dirty="0"/>
              <a:t>（男子およそ</a:t>
            </a:r>
            <a:r>
              <a:rPr kumimoji="0" lang="en-US" altLang="ja-JP" sz="2000" dirty="0"/>
              <a:t>20</a:t>
            </a:r>
            <a:r>
              <a:rPr kumimoji="0" lang="ja-JP" altLang="en-US" sz="2000" dirty="0"/>
              <a:t>人に</a:t>
            </a:r>
            <a:r>
              <a:rPr kumimoji="0" lang="en-US" altLang="ja-JP" sz="2000" dirty="0"/>
              <a:t>1</a:t>
            </a:r>
            <a:r>
              <a:rPr kumimoji="0" lang="ja-JP" altLang="en-US" sz="2000" dirty="0"/>
              <a:t>人の割合）</a:t>
            </a:r>
            <a:endParaRPr kumimoji="0" lang="en-US" altLang="ja-JP" sz="3200" dirty="0"/>
          </a:p>
          <a:p>
            <a:pPr eaLnBrk="1" fontAlgn="base" hangingPunct="1">
              <a:spcBef>
                <a:spcPct val="0"/>
              </a:spcBef>
              <a:spcAft>
                <a:spcPct val="0"/>
              </a:spcAft>
            </a:pPr>
            <a:endParaRPr kumimoji="0" lang="en-US" altLang="ja-JP" sz="3200" dirty="0">
              <a:solidFill>
                <a:srgbClr val="000000"/>
              </a:solidFill>
            </a:endParaRPr>
          </a:p>
          <a:p>
            <a:pPr eaLnBrk="1" fontAlgn="base" hangingPunct="1">
              <a:spcBef>
                <a:spcPct val="0"/>
              </a:spcBef>
              <a:spcAft>
                <a:spcPct val="0"/>
              </a:spcAft>
            </a:pPr>
            <a:endParaRPr kumimoji="0" lang="en-US" altLang="ja-JP" sz="3200" dirty="0">
              <a:solidFill>
                <a:srgbClr val="000000"/>
              </a:solidFill>
            </a:endParaRPr>
          </a:p>
          <a:p>
            <a:pPr eaLnBrk="1" fontAlgn="base" hangingPunct="1">
              <a:spcBef>
                <a:spcPct val="0"/>
              </a:spcBef>
              <a:spcAft>
                <a:spcPct val="0"/>
              </a:spcAft>
            </a:pPr>
            <a:r>
              <a:rPr kumimoji="0" lang="ja-JP" altLang="en-US" sz="3200" dirty="0">
                <a:solidFill>
                  <a:srgbClr val="000000"/>
                </a:solidFill>
              </a:rPr>
              <a:t>　　　</a:t>
            </a:r>
            <a:endParaRPr lang="en-US" altLang="ja-JP" sz="3200" dirty="0">
              <a:solidFill>
                <a:srgbClr val="000000"/>
              </a:solidFill>
            </a:endParaRPr>
          </a:p>
        </p:txBody>
      </p:sp>
      <p:sp>
        <p:nvSpPr>
          <p:cNvPr id="56328" name="Text Box 38"/>
          <p:cNvSpPr txBox="1">
            <a:spLocks noChangeArrowheads="1"/>
          </p:cNvSpPr>
          <p:nvPr/>
        </p:nvSpPr>
        <p:spPr bwMode="auto">
          <a:xfrm>
            <a:off x="373791" y="764704"/>
            <a:ext cx="8590697" cy="1077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50000"/>
              </a:spcBef>
              <a:spcAft>
                <a:spcPct val="0"/>
              </a:spcAft>
            </a:pPr>
            <a:r>
              <a:rPr lang="ja-JP" altLang="en-US" sz="3200" b="1" dirty="0">
                <a:solidFill>
                  <a:srgbClr val="000000"/>
                </a:solidFill>
              </a:rPr>
              <a:t>児童生徒に、不要な精神的負担や不安を持たせないように</a:t>
            </a:r>
          </a:p>
        </p:txBody>
      </p:sp>
      <p:sp>
        <p:nvSpPr>
          <p:cNvPr id="56330" name="正方形/長方形 3"/>
          <p:cNvSpPr>
            <a:spLocks noChangeArrowheads="1"/>
          </p:cNvSpPr>
          <p:nvPr/>
        </p:nvSpPr>
        <p:spPr bwMode="auto">
          <a:xfrm>
            <a:off x="58738" y="4278287"/>
            <a:ext cx="9085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ja-JP" altLang="en-US" sz="2400" dirty="0">
              <a:solidFill>
                <a:srgbClr val="000000"/>
              </a:solidFill>
            </a:endParaRPr>
          </a:p>
        </p:txBody>
      </p:sp>
    </p:spTree>
    <p:custDataLst>
      <p:tags r:id="rId1"/>
    </p:custDataLst>
    <p:extLst>
      <p:ext uri="{BB962C8B-B14F-4D97-AF65-F5344CB8AC3E}">
        <p14:creationId xmlns:p14="http://schemas.microsoft.com/office/powerpoint/2010/main" val="4282707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11188" y="115888"/>
            <a:ext cx="2663825" cy="360362"/>
          </a:xfrm>
          <a:noFill/>
          <a:ln w="12700">
            <a:solidFill>
              <a:schemeClr val="tx1"/>
            </a:solidFill>
            <a:miter lim="800000"/>
            <a:headEnd/>
            <a:tailEnd/>
          </a:ln>
        </p:spPr>
        <p:txBody>
          <a:bodyPr>
            <a:normAutofit fontScale="90000"/>
          </a:bodyPr>
          <a:lstStyle/>
          <a:p>
            <a:pPr eaLnBrk="1" hangingPunct="1"/>
            <a:r>
              <a:rPr lang="ja-JP" altLang="en-US" sz="2400" b="1">
                <a:solidFill>
                  <a:schemeClr val="tx1"/>
                </a:solidFill>
              </a:rPr>
              <a:t>周囲の対処の仕方</a:t>
            </a:r>
          </a:p>
        </p:txBody>
      </p:sp>
      <p:sp>
        <p:nvSpPr>
          <p:cNvPr id="56323" name="Rectangle 3"/>
          <p:cNvSpPr>
            <a:spLocks noGrp="1" noChangeArrowheads="1"/>
          </p:cNvSpPr>
          <p:nvPr>
            <p:ph type="body" idx="1"/>
          </p:nvPr>
        </p:nvSpPr>
        <p:spPr>
          <a:xfrm>
            <a:off x="1692275" y="4581525"/>
            <a:ext cx="3744913" cy="1728788"/>
          </a:xfrm>
        </p:spPr>
        <p:txBody>
          <a:bodyPr/>
          <a:lstStyle/>
          <a:p>
            <a:pPr eaLnBrk="1" hangingPunct="1">
              <a:lnSpc>
                <a:spcPct val="130000"/>
              </a:lnSpc>
              <a:spcBef>
                <a:spcPct val="30000"/>
              </a:spcBef>
              <a:buFont typeface="Wingdings" pitchFamily="2" charset="2"/>
              <a:buNone/>
            </a:pPr>
            <a:endParaRPr kumimoji="0" lang="en-US" altLang="ja-JP" sz="2000" b="1" dirty="0"/>
          </a:p>
          <a:p>
            <a:pPr eaLnBrk="1" hangingPunct="1">
              <a:lnSpc>
                <a:spcPct val="105000"/>
              </a:lnSpc>
              <a:buFont typeface="Wingdings" pitchFamily="2" charset="2"/>
              <a:buNone/>
            </a:pPr>
            <a:r>
              <a:rPr lang="ja-JP" altLang="en-US" sz="2000" b="1" dirty="0"/>
              <a:t>　</a:t>
            </a:r>
            <a:r>
              <a:rPr kumimoji="0" lang="ja-JP" altLang="en-US" sz="1400" dirty="0"/>
              <a:t>　　</a:t>
            </a:r>
            <a:endParaRPr kumimoji="0" lang="ja-JP" altLang="en-US" sz="2000" b="1" dirty="0"/>
          </a:p>
          <a:p>
            <a:pPr eaLnBrk="1" hangingPunct="1">
              <a:lnSpc>
                <a:spcPct val="130000"/>
              </a:lnSpc>
              <a:buClr>
                <a:schemeClr val="tx1"/>
              </a:buClr>
              <a:buFont typeface="Wingdings" pitchFamily="2" charset="2"/>
              <a:buNone/>
            </a:pPr>
            <a:endParaRPr kumimoji="0" lang="ja-JP" altLang="en-US" sz="2000" b="1" dirty="0"/>
          </a:p>
          <a:p>
            <a:pPr eaLnBrk="1" hangingPunct="1">
              <a:lnSpc>
                <a:spcPct val="130000"/>
              </a:lnSpc>
              <a:buFont typeface="Wingdings" pitchFamily="2" charset="2"/>
              <a:buNone/>
            </a:pPr>
            <a:r>
              <a:rPr kumimoji="0" lang="ja-JP" altLang="en-US" sz="1000" dirty="0"/>
              <a:t>　　</a:t>
            </a:r>
            <a:r>
              <a:rPr kumimoji="0" lang="en-US" altLang="ja-JP" sz="1400" dirty="0"/>
              <a:t>.</a:t>
            </a:r>
            <a:r>
              <a:rPr kumimoji="0" lang="ja-JP" altLang="en-US" sz="1400" dirty="0"/>
              <a:t>　</a:t>
            </a:r>
            <a:r>
              <a:rPr kumimoji="0" lang="ja-JP" altLang="en-US" sz="1000" dirty="0"/>
              <a:t>　</a:t>
            </a:r>
          </a:p>
          <a:p>
            <a:pPr eaLnBrk="1" hangingPunct="1">
              <a:lnSpc>
                <a:spcPct val="130000"/>
              </a:lnSpc>
              <a:buClr>
                <a:schemeClr val="tx1"/>
              </a:buClr>
              <a:buFont typeface="Wingdings" pitchFamily="2" charset="2"/>
              <a:buNone/>
            </a:pPr>
            <a:endParaRPr kumimoji="0" lang="en-US" altLang="ja-JP" sz="2000" b="1" dirty="0"/>
          </a:p>
        </p:txBody>
      </p:sp>
      <p:sp>
        <p:nvSpPr>
          <p:cNvPr id="56326" name="Text Box 28"/>
          <p:cNvSpPr txBox="1">
            <a:spLocks noChangeArrowheads="1"/>
          </p:cNvSpPr>
          <p:nvPr/>
        </p:nvSpPr>
        <p:spPr bwMode="auto">
          <a:xfrm>
            <a:off x="250825" y="836712"/>
            <a:ext cx="8893175" cy="1938992"/>
          </a:xfrm>
          <a:prstGeom prst="rect">
            <a:avLst/>
          </a:prstGeom>
          <a:solidFill>
            <a:srgbClr val="00B0F0"/>
          </a:solidFill>
          <a:ln>
            <a:noFill/>
          </a:ln>
          <a:effectLs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ja-JP" altLang="en-US" sz="4000" dirty="0">
                <a:solidFill>
                  <a:srgbClr val="FFFFFF"/>
                </a:solidFill>
              </a:rPr>
              <a:t>２．色の名前だけで説明をしない</a:t>
            </a:r>
            <a:endParaRPr lang="en-US" altLang="ja-JP" sz="4000" dirty="0">
              <a:solidFill>
                <a:srgbClr val="FFFFFF"/>
              </a:solidFill>
            </a:endParaRPr>
          </a:p>
          <a:p>
            <a:pPr eaLnBrk="1" fontAlgn="base" hangingPunct="1">
              <a:spcBef>
                <a:spcPct val="0"/>
              </a:spcBef>
              <a:spcAft>
                <a:spcPct val="0"/>
              </a:spcAft>
            </a:pPr>
            <a:r>
              <a:rPr lang="ja-JP" altLang="en-US" sz="4000" dirty="0">
                <a:solidFill>
                  <a:srgbClr val="FFFFFF"/>
                </a:solidFill>
              </a:rPr>
              <a:t>　　</a:t>
            </a:r>
            <a:r>
              <a:rPr lang="ja-JP" altLang="en-US" sz="4000" dirty="0">
                <a:solidFill>
                  <a:schemeClr val="bg1"/>
                </a:solidFill>
              </a:rPr>
              <a:t>色の名前</a:t>
            </a:r>
            <a:r>
              <a:rPr lang="ja-JP" altLang="en-US" sz="4000" dirty="0">
                <a:solidFill>
                  <a:srgbClr val="FFFFFF"/>
                </a:solidFill>
              </a:rPr>
              <a:t>で答えさせない</a:t>
            </a:r>
            <a:endParaRPr lang="en-US" altLang="ja-JP" sz="4000" dirty="0">
              <a:solidFill>
                <a:srgbClr val="FFFFFF"/>
              </a:solidFill>
            </a:endParaRPr>
          </a:p>
          <a:p>
            <a:pPr eaLnBrk="1" fontAlgn="base" hangingPunct="1">
              <a:spcBef>
                <a:spcPct val="0"/>
              </a:spcBef>
              <a:spcAft>
                <a:spcPct val="0"/>
              </a:spcAft>
            </a:pPr>
            <a:r>
              <a:rPr lang="en-US" altLang="ja-JP" sz="4000" dirty="0">
                <a:solidFill>
                  <a:srgbClr val="FFFFFF"/>
                </a:solidFill>
              </a:rPr>
              <a:t>	｢</a:t>
            </a:r>
            <a:r>
              <a:rPr lang="ja-JP" altLang="en-US" sz="4000" dirty="0">
                <a:solidFill>
                  <a:srgbClr val="FFFFFF"/>
                </a:solidFill>
              </a:rPr>
              <a:t>これは何色に見える</a:t>
            </a:r>
            <a:r>
              <a:rPr lang="en-US" altLang="ja-JP" sz="4000" dirty="0">
                <a:solidFill>
                  <a:srgbClr val="FFFFFF"/>
                </a:solidFill>
              </a:rPr>
              <a:t>? ｣</a:t>
            </a:r>
            <a:r>
              <a:rPr lang="ja-JP" altLang="en-US" sz="4000" dirty="0">
                <a:solidFill>
                  <a:srgbClr val="FFFFFF"/>
                </a:solidFill>
              </a:rPr>
              <a:t>と聞かない</a:t>
            </a:r>
          </a:p>
        </p:txBody>
      </p:sp>
      <p:sp>
        <p:nvSpPr>
          <p:cNvPr id="56327" name="Text Box 29"/>
          <p:cNvSpPr txBox="1">
            <a:spLocks noChangeArrowheads="1"/>
          </p:cNvSpPr>
          <p:nvPr/>
        </p:nvSpPr>
        <p:spPr bwMode="auto">
          <a:xfrm>
            <a:off x="539552" y="3284984"/>
            <a:ext cx="8824912" cy="2419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lnSpc>
                <a:spcPct val="105000"/>
              </a:lnSpc>
              <a:spcBef>
                <a:spcPct val="20000"/>
              </a:spcBef>
              <a:spcAft>
                <a:spcPct val="0"/>
              </a:spcAft>
              <a:buFont typeface="Wingdings" pitchFamily="2" charset="2"/>
              <a:buNone/>
            </a:pPr>
            <a:r>
              <a:rPr lang="ja-JP" altLang="en-US" sz="2400" dirty="0"/>
              <a:t>他の人</a:t>
            </a:r>
            <a:r>
              <a:rPr lang="ja-JP" altLang="en-US" sz="2400" dirty="0">
                <a:solidFill>
                  <a:srgbClr val="000000"/>
                </a:solidFill>
              </a:rPr>
              <a:t>がいるところ、</a:t>
            </a:r>
            <a:endParaRPr lang="en-US" altLang="ja-JP" sz="2400" dirty="0">
              <a:solidFill>
                <a:srgbClr val="000000"/>
              </a:solidFill>
            </a:endParaRPr>
          </a:p>
          <a:p>
            <a:pPr eaLnBrk="1" fontAlgn="base" hangingPunct="1">
              <a:lnSpc>
                <a:spcPct val="105000"/>
              </a:lnSpc>
              <a:spcBef>
                <a:spcPct val="20000"/>
              </a:spcBef>
              <a:spcAft>
                <a:spcPct val="0"/>
              </a:spcAft>
              <a:buFont typeface="Wingdings" pitchFamily="2" charset="2"/>
              <a:buNone/>
            </a:pPr>
            <a:r>
              <a:rPr lang="ja-JP" altLang="en-US" sz="2400" dirty="0">
                <a:solidFill>
                  <a:srgbClr val="000000"/>
                </a:solidFill>
              </a:rPr>
              <a:t>特に大勢の前では絶対にだめ！</a:t>
            </a:r>
            <a:endParaRPr lang="en-US" altLang="ja-JP" sz="2400" dirty="0">
              <a:solidFill>
                <a:srgbClr val="000000"/>
              </a:solidFill>
            </a:endParaRPr>
          </a:p>
          <a:p>
            <a:pPr eaLnBrk="1" fontAlgn="base" hangingPunct="1">
              <a:spcBef>
                <a:spcPct val="0"/>
              </a:spcBef>
              <a:spcAft>
                <a:spcPct val="0"/>
              </a:spcAft>
            </a:pPr>
            <a:r>
              <a:rPr lang="ja-JP" altLang="en-US" sz="2400" dirty="0">
                <a:solidFill>
                  <a:srgbClr val="000000"/>
                </a:solidFill>
              </a:rPr>
              <a:t>そっと見守る。</a:t>
            </a:r>
            <a:endParaRPr lang="en-US" altLang="ja-JP" sz="2400" dirty="0">
              <a:solidFill>
                <a:srgbClr val="000000"/>
              </a:solidFill>
            </a:endParaRPr>
          </a:p>
          <a:p>
            <a:pPr eaLnBrk="1" fontAlgn="base" hangingPunct="1">
              <a:spcBef>
                <a:spcPct val="0"/>
              </a:spcBef>
              <a:spcAft>
                <a:spcPct val="0"/>
              </a:spcAft>
            </a:pPr>
            <a:endParaRPr lang="en-US" altLang="ja-JP" sz="2400" dirty="0">
              <a:solidFill>
                <a:srgbClr val="000000"/>
              </a:solidFill>
            </a:endParaRPr>
          </a:p>
          <a:p>
            <a:pPr eaLnBrk="1" fontAlgn="base" hangingPunct="1">
              <a:spcBef>
                <a:spcPct val="0"/>
              </a:spcBef>
              <a:spcAft>
                <a:spcPct val="0"/>
              </a:spcAft>
            </a:pPr>
            <a:r>
              <a:rPr kumimoji="0" lang="ja-JP" altLang="en-US" sz="2400" dirty="0"/>
              <a:t>「よく見て」はダメ！</a:t>
            </a:r>
            <a:endParaRPr kumimoji="0" lang="en-US" altLang="ja-JP" sz="2400" dirty="0"/>
          </a:p>
          <a:p>
            <a:pPr eaLnBrk="1" fontAlgn="base" hangingPunct="1">
              <a:spcBef>
                <a:spcPct val="0"/>
              </a:spcBef>
              <a:spcAft>
                <a:spcPct val="0"/>
              </a:spcAft>
            </a:pPr>
            <a:r>
              <a:rPr kumimoji="0" lang="ja-JP" altLang="en-US" sz="2400" dirty="0"/>
              <a:t>状況によりそっと色名を伝える。</a:t>
            </a:r>
            <a:endParaRPr lang="ja-JP" altLang="en-US" sz="2400" dirty="0"/>
          </a:p>
        </p:txBody>
      </p:sp>
      <p:pic>
        <p:nvPicPr>
          <p:cNvPr id="11" name="Picture 17" descr="バラの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508104" y="3184228"/>
            <a:ext cx="3289684" cy="3499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2638030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71600" y="1331516"/>
            <a:ext cx="7345362" cy="551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000" tIns="108000" rIns="108000" bIns="108000"/>
          <a:lstStyle>
            <a:lvl1pPr marL="342900" indent="-342900" eaLnBrk="0" hangingPunct="0">
              <a:defRPr kumimoji="1" sz="2800">
                <a:solidFill>
                  <a:schemeClr val="tx1"/>
                </a:solidFill>
                <a:latin typeface="Times New Roman" pitchFamily="18" charset="0"/>
                <a:ea typeface="ＭＳ Ｐゴシック" charset="-128"/>
              </a:defRPr>
            </a:lvl1pPr>
            <a:lvl2pPr marL="742950" indent="-285750" eaLnBrk="0" hangingPunct="0">
              <a:defRPr kumimoji="1" sz="2800">
                <a:solidFill>
                  <a:schemeClr val="tx1"/>
                </a:solidFill>
                <a:latin typeface="Times New Roman" pitchFamily="18" charset="0"/>
                <a:ea typeface="ＭＳ Ｐゴシック" charset="-128"/>
              </a:defRPr>
            </a:lvl2pPr>
            <a:lvl3pPr marL="1143000" indent="-228600" eaLnBrk="0" hangingPunct="0">
              <a:defRPr kumimoji="1" sz="2800">
                <a:solidFill>
                  <a:schemeClr val="tx1"/>
                </a:solidFill>
                <a:latin typeface="Times New Roman" pitchFamily="18" charset="0"/>
                <a:ea typeface="ＭＳ Ｐゴシック" charset="-128"/>
              </a:defRPr>
            </a:lvl3pPr>
            <a:lvl4pPr marL="1600200" indent="-228600" eaLnBrk="0" hangingPunct="0">
              <a:defRPr kumimoji="1" sz="2800">
                <a:solidFill>
                  <a:schemeClr val="tx1"/>
                </a:solidFill>
                <a:latin typeface="Times New Roman" pitchFamily="18" charset="0"/>
                <a:ea typeface="ＭＳ Ｐゴシック" charset="-128"/>
              </a:defRPr>
            </a:lvl4pPr>
            <a:lvl5pPr marL="2057400" indent="-228600" eaLnBrk="0" hangingPunct="0">
              <a:defRPr kumimoji="1" sz="28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9pPr>
          </a:lstStyle>
          <a:p>
            <a:pPr eaLnBrk="1" hangingPunct="1">
              <a:spcBef>
                <a:spcPct val="20000"/>
              </a:spcBef>
            </a:pPr>
            <a:r>
              <a:rPr lang="ja-JP" altLang="en-US" sz="4800" dirty="0">
                <a:latin typeface="HGPｺﾞｼｯｸE" pitchFamily="50" charset="-128"/>
                <a:ea typeface="HGPｺﾞｼｯｸE" pitchFamily="50" charset="-128"/>
              </a:rPr>
              <a:t>人は それぞれ</a:t>
            </a:r>
          </a:p>
          <a:p>
            <a:pPr eaLnBrk="1" hangingPunct="1">
              <a:spcBef>
                <a:spcPct val="20000"/>
              </a:spcBef>
            </a:pPr>
            <a:r>
              <a:rPr lang="ja-JP" altLang="en-US" sz="4800" dirty="0">
                <a:latin typeface="HGPｺﾞｼｯｸE" pitchFamily="50" charset="-128"/>
                <a:ea typeface="HGPｺﾞｼｯｸE" pitchFamily="50" charset="-128"/>
              </a:rPr>
              <a:t>顔や考え方が</a:t>
            </a:r>
          </a:p>
          <a:p>
            <a:pPr eaLnBrk="1" hangingPunct="1">
              <a:spcBef>
                <a:spcPct val="20000"/>
              </a:spcBef>
            </a:pPr>
            <a:r>
              <a:rPr lang="ja-JP" altLang="en-US" sz="4800" dirty="0">
                <a:latin typeface="HGPｺﾞｼｯｸE" pitchFamily="50" charset="-128"/>
                <a:ea typeface="HGPｺﾞｼｯｸE" pitchFamily="50" charset="-128"/>
              </a:rPr>
              <a:t>　　違うように、</a:t>
            </a:r>
          </a:p>
          <a:p>
            <a:pPr eaLnBrk="1" hangingPunct="1">
              <a:spcBef>
                <a:spcPct val="20000"/>
              </a:spcBef>
            </a:pPr>
            <a:endParaRPr lang="ja-JP" altLang="en-US" sz="2000" dirty="0">
              <a:latin typeface="HGPｺﾞｼｯｸE" pitchFamily="50" charset="-128"/>
              <a:ea typeface="HGPｺﾞｼｯｸE" pitchFamily="50" charset="-128"/>
            </a:endParaRPr>
          </a:p>
          <a:p>
            <a:pPr eaLnBrk="1" hangingPunct="1">
              <a:spcBef>
                <a:spcPct val="20000"/>
              </a:spcBef>
            </a:pPr>
            <a:r>
              <a:rPr lang="ja-JP" altLang="en-US" sz="4800" dirty="0">
                <a:latin typeface="HGPｺﾞｼｯｸE" pitchFamily="50" charset="-128"/>
                <a:ea typeface="HGPｺﾞｼｯｸE" pitchFamily="50" charset="-128"/>
              </a:rPr>
              <a:t>      </a:t>
            </a:r>
            <a:r>
              <a:rPr lang="ja-JP" altLang="en-US" sz="4800" dirty="0">
                <a:solidFill>
                  <a:schemeClr val="accent1"/>
                </a:solidFill>
                <a:latin typeface="HGPｺﾞｼｯｸE" pitchFamily="50" charset="-128"/>
                <a:ea typeface="HGPｺﾞｼｯｸE" pitchFamily="50" charset="-128"/>
              </a:rPr>
              <a:t>色の見え方や感じ方も</a:t>
            </a:r>
          </a:p>
          <a:p>
            <a:pPr eaLnBrk="1" hangingPunct="1">
              <a:spcBef>
                <a:spcPct val="20000"/>
              </a:spcBef>
            </a:pPr>
            <a:r>
              <a:rPr lang="ja-JP" altLang="en-US" sz="4800" dirty="0">
                <a:solidFill>
                  <a:schemeClr val="accent1"/>
                </a:solidFill>
                <a:latin typeface="HGPｺﾞｼｯｸE" pitchFamily="50" charset="-128"/>
                <a:ea typeface="HGPｺﾞｼｯｸE" pitchFamily="50" charset="-128"/>
              </a:rPr>
              <a:t>　    人によって異なる</a:t>
            </a:r>
          </a:p>
        </p:txBody>
      </p:sp>
      <p:pic>
        <p:nvPicPr>
          <p:cNvPr id="16387" name="Picture 3" descr="表紙・大"/>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7584" y="1341686"/>
            <a:ext cx="2879401" cy="287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3203848" y="371733"/>
            <a:ext cx="2456122" cy="830997"/>
          </a:xfrm>
          <a:prstGeom prst="rect">
            <a:avLst/>
          </a:prstGeom>
          <a:noFill/>
          <a:ln>
            <a:solidFill>
              <a:srgbClr val="00B0F0"/>
            </a:solidFill>
          </a:ln>
        </p:spPr>
        <p:txBody>
          <a:bodyPr wrap="none" rtlCol="0">
            <a:spAutoFit/>
          </a:bodyPr>
          <a:lstStyle/>
          <a:p>
            <a:r>
              <a:rPr lang="ja-JP" altLang="en-US" sz="4800" dirty="0"/>
              <a:t>はじめに</a:t>
            </a:r>
            <a:endParaRPr kumimoji="1" lang="ja-JP" altLang="en-US" sz="4800" dirty="0"/>
          </a:p>
        </p:txBody>
      </p:sp>
    </p:spTree>
    <p:extLst>
      <p:ext uri="{BB962C8B-B14F-4D97-AF65-F5344CB8AC3E}">
        <p14:creationId xmlns:p14="http://schemas.microsoft.com/office/powerpoint/2010/main" val="17740114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11188" y="115888"/>
            <a:ext cx="2663825" cy="360362"/>
          </a:xfrm>
          <a:noFill/>
          <a:ln w="12700">
            <a:solidFill>
              <a:schemeClr val="tx1"/>
            </a:solidFill>
            <a:miter lim="800000"/>
            <a:headEnd/>
            <a:tailEnd/>
          </a:ln>
        </p:spPr>
        <p:txBody>
          <a:bodyPr>
            <a:normAutofit fontScale="90000"/>
          </a:bodyPr>
          <a:lstStyle/>
          <a:p>
            <a:pPr eaLnBrk="1" hangingPunct="1"/>
            <a:r>
              <a:rPr lang="ja-JP" altLang="en-US" sz="2400" b="1">
                <a:solidFill>
                  <a:schemeClr val="tx1"/>
                </a:solidFill>
              </a:rPr>
              <a:t>周囲の対処の仕方</a:t>
            </a:r>
          </a:p>
        </p:txBody>
      </p:sp>
      <p:sp>
        <p:nvSpPr>
          <p:cNvPr id="56323" name="Rectangle 3"/>
          <p:cNvSpPr>
            <a:spLocks noGrp="1" noChangeArrowheads="1"/>
          </p:cNvSpPr>
          <p:nvPr>
            <p:ph type="body" idx="1"/>
          </p:nvPr>
        </p:nvSpPr>
        <p:spPr>
          <a:xfrm>
            <a:off x="1692275" y="4581525"/>
            <a:ext cx="3744913" cy="1728788"/>
          </a:xfrm>
        </p:spPr>
        <p:txBody>
          <a:bodyPr/>
          <a:lstStyle/>
          <a:p>
            <a:pPr eaLnBrk="1" hangingPunct="1">
              <a:lnSpc>
                <a:spcPct val="130000"/>
              </a:lnSpc>
              <a:spcBef>
                <a:spcPct val="30000"/>
              </a:spcBef>
              <a:buFont typeface="Wingdings" pitchFamily="2" charset="2"/>
              <a:buNone/>
            </a:pPr>
            <a:endParaRPr kumimoji="0" lang="en-US" altLang="ja-JP" sz="2000" b="1"/>
          </a:p>
          <a:p>
            <a:pPr eaLnBrk="1" hangingPunct="1">
              <a:lnSpc>
                <a:spcPct val="105000"/>
              </a:lnSpc>
              <a:buFont typeface="Wingdings" pitchFamily="2" charset="2"/>
              <a:buNone/>
            </a:pPr>
            <a:r>
              <a:rPr lang="ja-JP" altLang="en-US" sz="2000" b="1"/>
              <a:t>　</a:t>
            </a:r>
            <a:r>
              <a:rPr kumimoji="0" lang="ja-JP" altLang="en-US" sz="1400"/>
              <a:t>　　</a:t>
            </a:r>
            <a:endParaRPr kumimoji="0" lang="ja-JP" altLang="en-US" sz="2000" b="1"/>
          </a:p>
          <a:p>
            <a:pPr eaLnBrk="1" hangingPunct="1">
              <a:lnSpc>
                <a:spcPct val="130000"/>
              </a:lnSpc>
              <a:buClr>
                <a:schemeClr val="tx1"/>
              </a:buClr>
              <a:buFont typeface="Wingdings" pitchFamily="2" charset="2"/>
              <a:buNone/>
            </a:pPr>
            <a:endParaRPr kumimoji="0" lang="ja-JP" altLang="en-US" sz="2000" b="1"/>
          </a:p>
          <a:p>
            <a:pPr eaLnBrk="1" hangingPunct="1">
              <a:lnSpc>
                <a:spcPct val="130000"/>
              </a:lnSpc>
              <a:buFont typeface="Wingdings" pitchFamily="2" charset="2"/>
              <a:buNone/>
            </a:pPr>
            <a:r>
              <a:rPr kumimoji="0" lang="ja-JP" altLang="en-US" sz="1000"/>
              <a:t>　　</a:t>
            </a:r>
            <a:r>
              <a:rPr kumimoji="0" lang="en-US" altLang="ja-JP" sz="1400"/>
              <a:t>.</a:t>
            </a:r>
            <a:r>
              <a:rPr kumimoji="0" lang="ja-JP" altLang="en-US" sz="1400"/>
              <a:t>　</a:t>
            </a:r>
            <a:r>
              <a:rPr kumimoji="0" lang="ja-JP" altLang="en-US" sz="1000"/>
              <a:t>　</a:t>
            </a:r>
          </a:p>
          <a:p>
            <a:pPr eaLnBrk="1" hangingPunct="1">
              <a:lnSpc>
                <a:spcPct val="130000"/>
              </a:lnSpc>
              <a:buClr>
                <a:schemeClr val="tx1"/>
              </a:buClr>
              <a:buFont typeface="Wingdings" pitchFamily="2" charset="2"/>
              <a:buNone/>
            </a:pPr>
            <a:endParaRPr kumimoji="0" lang="en-US" altLang="ja-JP" sz="2000" b="1"/>
          </a:p>
        </p:txBody>
      </p:sp>
      <p:sp>
        <p:nvSpPr>
          <p:cNvPr id="56328" name="Text Box 38"/>
          <p:cNvSpPr txBox="1">
            <a:spLocks noChangeArrowheads="1"/>
          </p:cNvSpPr>
          <p:nvPr/>
        </p:nvSpPr>
        <p:spPr bwMode="auto">
          <a:xfrm>
            <a:off x="3348038" y="115888"/>
            <a:ext cx="5795962" cy="784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50000"/>
              </a:spcBef>
              <a:spcAft>
                <a:spcPct val="0"/>
              </a:spcAft>
            </a:pPr>
            <a:endParaRPr lang="en-US" altLang="ja-JP" b="1" dirty="0">
              <a:solidFill>
                <a:srgbClr val="000000"/>
              </a:solidFill>
            </a:endParaRPr>
          </a:p>
          <a:p>
            <a:pPr eaLnBrk="1" fontAlgn="base" hangingPunct="1">
              <a:spcBef>
                <a:spcPct val="50000"/>
              </a:spcBef>
              <a:spcAft>
                <a:spcPct val="0"/>
              </a:spcAft>
            </a:pPr>
            <a:endParaRPr lang="ja-JP" altLang="en-US" b="1" dirty="0">
              <a:solidFill>
                <a:srgbClr val="000000"/>
              </a:solidFill>
            </a:endParaRPr>
          </a:p>
        </p:txBody>
      </p:sp>
      <p:sp>
        <p:nvSpPr>
          <p:cNvPr id="56329" name="Text Box 28"/>
          <p:cNvSpPr txBox="1">
            <a:spLocks noChangeArrowheads="1"/>
          </p:cNvSpPr>
          <p:nvPr/>
        </p:nvSpPr>
        <p:spPr bwMode="auto">
          <a:xfrm>
            <a:off x="275039" y="691488"/>
            <a:ext cx="8713787" cy="1446550"/>
          </a:xfrm>
          <a:prstGeom prst="rect">
            <a:avLst/>
          </a:prstGeom>
          <a:solidFill>
            <a:srgbClr val="00B0F0"/>
          </a:solidFill>
          <a:ln>
            <a:noFill/>
          </a:ln>
          <a:effectLs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fontAlgn="base" hangingPunct="1">
              <a:spcBef>
                <a:spcPct val="0"/>
              </a:spcBef>
              <a:spcAft>
                <a:spcPct val="0"/>
              </a:spcAft>
            </a:pPr>
            <a:r>
              <a:rPr lang="ja-JP" altLang="en-US" sz="4400" dirty="0">
                <a:solidFill>
                  <a:srgbClr val="FFFFFF"/>
                </a:solidFill>
              </a:rPr>
              <a:t>３．色のバリアフリーに配慮した</a:t>
            </a:r>
            <a:endParaRPr lang="en-US" altLang="ja-JP" sz="4400" dirty="0">
              <a:solidFill>
                <a:srgbClr val="FFFFFF"/>
              </a:solidFill>
            </a:endParaRPr>
          </a:p>
          <a:p>
            <a:pPr eaLnBrk="1" fontAlgn="base" hangingPunct="1">
              <a:spcBef>
                <a:spcPct val="0"/>
              </a:spcBef>
              <a:spcAft>
                <a:spcPct val="0"/>
              </a:spcAft>
            </a:pPr>
            <a:r>
              <a:rPr lang="ja-JP" altLang="en-US" sz="4400" dirty="0">
                <a:solidFill>
                  <a:srgbClr val="FFFFFF"/>
                </a:solidFill>
              </a:rPr>
              <a:t>　　表現にする　　</a:t>
            </a:r>
            <a:r>
              <a:rPr lang="ja-JP" altLang="en-US" sz="2400" dirty="0">
                <a:solidFill>
                  <a:srgbClr val="FFFFFF"/>
                </a:solidFill>
              </a:rPr>
              <a:t>（カラーユニバーサルデザイン等）</a:t>
            </a:r>
            <a:endParaRPr lang="ja-JP" altLang="en-US" sz="4400" dirty="0">
              <a:solidFill>
                <a:srgbClr val="FFFFFF"/>
              </a:solidFill>
            </a:endParaRPr>
          </a:p>
        </p:txBody>
      </p:sp>
      <p:sp>
        <p:nvSpPr>
          <p:cNvPr id="56330" name="正方形/長方形 3"/>
          <p:cNvSpPr>
            <a:spLocks noChangeArrowheads="1"/>
          </p:cNvSpPr>
          <p:nvPr/>
        </p:nvSpPr>
        <p:spPr bwMode="auto">
          <a:xfrm>
            <a:off x="107504" y="2348880"/>
            <a:ext cx="92646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ja-JP" altLang="en-US" sz="2800" dirty="0">
                <a:solidFill>
                  <a:srgbClr val="000000"/>
                </a:solidFill>
              </a:rPr>
              <a:t>・背景に対して明度差をつける。（モノクロコピーで確認）</a:t>
            </a:r>
            <a:endParaRPr lang="en-US" altLang="ja-JP" sz="2800" dirty="0">
              <a:solidFill>
                <a:srgbClr val="000000"/>
              </a:solidFill>
            </a:endParaRPr>
          </a:p>
          <a:p>
            <a:pPr fontAlgn="base">
              <a:spcBef>
                <a:spcPct val="0"/>
              </a:spcBef>
              <a:spcAft>
                <a:spcPct val="0"/>
              </a:spcAft>
            </a:pPr>
            <a:r>
              <a:rPr lang="ja-JP" altLang="en-US" sz="2800" dirty="0">
                <a:solidFill>
                  <a:srgbClr val="000000"/>
                </a:solidFill>
              </a:rPr>
              <a:t>　　　　　　</a:t>
            </a:r>
            <a:r>
              <a:rPr lang="ja-JP" altLang="en-US" sz="2400" dirty="0">
                <a:solidFill>
                  <a:srgbClr val="000000"/>
                </a:solidFill>
              </a:rPr>
              <a:t>（参考）　</a:t>
            </a:r>
            <a:r>
              <a:rPr lang="ja-JP" altLang="en-US" sz="2400" dirty="0">
                <a:solidFill>
                  <a:schemeClr val="tx2">
                    <a:lumMod val="60000"/>
                    <a:lumOff val="40000"/>
                  </a:schemeClr>
                </a:solidFill>
              </a:rPr>
              <a:t>色のシミュレータ</a:t>
            </a:r>
            <a:r>
              <a:rPr lang="ja-JP" altLang="en-US" sz="2400" dirty="0"/>
              <a:t>でもおおよその判断は可能</a:t>
            </a:r>
            <a:endParaRPr lang="ja-JP" altLang="en-US" sz="2400" dirty="0">
              <a:solidFill>
                <a:schemeClr val="tx2">
                  <a:lumMod val="60000"/>
                  <a:lumOff val="40000"/>
                </a:schemeClr>
              </a:solidFill>
            </a:endParaRPr>
          </a:p>
          <a:p>
            <a:pPr fontAlgn="base">
              <a:spcBef>
                <a:spcPct val="0"/>
              </a:spcBef>
              <a:spcAft>
                <a:spcPct val="0"/>
              </a:spcAft>
            </a:pPr>
            <a:r>
              <a:rPr lang="ja-JP" altLang="en-US" sz="2800" dirty="0">
                <a:solidFill>
                  <a:srgbClr val="000000"/>
                </a:solidFill>
              </a:rPr>
              <a:t>・色誤認をおこしやすい配色をさける。</a:t>
            </a:r>
            <a:endParaRPr lang="en-US" altLang="ja-JP" sz="2800" dirty="0">
              <a:solidFill>
                <a:srgbClr val="000000"/>
              </a:solidFill>
            </a:endParaRPr>
          </a:p>
          <a:p>
            <a:pPr fontAlgn="base">
              <a:spcBef>
                <a:spcPct val="0"/>
              </a:spcBef>
              <a:spcAft>
                <a:spcPct val="0"/>
              </a:spcAft>
            </a:pPr>
            <a:r>
              <a:rPr lang="ja-JP" altLang="en-US" sz="2800" dirty="0">
                <a:solidFill>
                  <a:srgbClr val="000000"/>
                </a:solidFill>
              </a:rPr>
              <a:t>　　　</a:t>
            </a:r>
            <a:r>
              <a:rPr lang="ja-JP" altLang="en-US" sz="2800" dirty="0">
                <a:solidFill>
                  <a:schemeClr val="accent1"/>
                </a:solidFill>
              </a:rPr>
              <a:t>赤と緑・橙と黄緑・緑と茶・青と紫・ピンクと白、</a:t>
            </a:r>
            <a:endParaRPr lang="en-US" altLang="ja-JP" sz="2800" dirty="0">
              <a:solidFill>
                <a:schemeClr val="accent1"/>
              </a:solidFill>
            </a:endParaRPr>
          </a:p>
          <a:p>
            <a:pPr fontAlgn="base">
              <a:spcBef>
                <a:spcPct val="0"/>
              </a:spcBef>
              <a:spcAft>
                <a:spcPct val="0"/>
              </a:spcAft>
            </a:pPr>
            <a:r>
              <a:rPr lang="ja-JP" altLang="en-US" sz="2800" dirty="0">
                <a:solidFill>
                  <a:schemeClr val="accent1"/>
                </a:solidFill>
              </a:rPr>
              <a:t>　　　灰色・緑と灰色、黒・赤と黒・ピンクと水色</a:t>
            </a:r>
            <a:endParaRPr lang="en-US" altLang="ja-JP" sz="2800" dirty="0">
              <a:solidFill>
                <a:schemeClr val="accent1"/>
              </a:solidFill>
            </a:endParaRPr>
          </a:p>
          <a:p>
            <a:pPr fontAlgn="base">
              <a:spcBef>
                <a:spcPct val="0"/>
              </a:spcBef>
              <a:spcAft>
                <a:spcPct val="0"/>
              </a:spcAft>
            </a:pPr>
            <a:endParaRPr lang="ja-JP" altLang="en-US" sz="2800" dirty="0">
              <a:solidFill>
                <a:srgbClr val="000000"/>
              </a:solidFill>
            </a:endParaRPr>
          </a:p>
          <a:p>
            <a:pPr fontAlgn="base">
              <a:spcBef>
                <a:spcPct val="0"/>
              </a:spcBef>
              <a:spcAft>
                <a:spcPct val="0"/>
              </a:spcAft>
            </a:pPr>
            <a:r>
              <a:rPr lang="ja-JP" altLang="en-US" sz="2800" dirty="0">
                <a:solidFill>
                  <a:srgbClr val="000000"/>
                </a:solidFill>
              </a:rPr>
              <a:t>・同時に多数の色の使用をさける。</a:t>
            </a:r>
            <a:r>
              <a:rPr lang="ja-JP" altLang="en-US" sz="2800" dirty="0">
                <a:solidFill>
                  <a:schemeClr val="tx2">
                    <a:lumMod val="60000"/>
                    <a:lumOff val="40000"/>
                  </a:schemeClr>
                </a:solidFill>
              </a:rPr>
              <a:t>三色までぐらいが良い。</a:t>
            </a:r>
            <a:endParaRPr lang="en-US" altLang="ja-JP" sz="2800" dirty="0">
              <a:solidFill>
                <a:srgbClr val="000000"/>
              </a:solidFill>
            </a:endParaRPr>
          </a:p>
          <a:p>
            <a:pPr fontAlgn="base">
              <a:spcBef>
                <a:spcPct val="0"/>
              </a:spcBef>
              <a:spcAft>
                <a:spcPct val="0"/>
              </a:spcAft>
            </a:pPr>
            <a:endParaRPr lang="ja-JP" altLang="en-US" sz="2800" dirty="0">
              <a:solidFill>
                <a:srgbClr val="000000"/>
              </a:solidFill>
            </a:endParaRPr>
          </a:p>
          <a:p>
            <a:pPr fontAlgn="base">
              <a:spcBef>
                <a:spcPct val="0"/>
              </a:spcBef>
              <a:spcAft>
                <a:spcPct val="0"/>
              </a:spcAft>
            </a:pPr>
            <a:r>
              <a:rPr lang="ja-JP" altLang="en-US" sz="2800" dirty="0">
                <a:solidFill>
                  <a:srgbClr val="000000"/>
                </a:solidFill>
              </a:rPr>
              <a:t>・色以外の情報を</a:t>
            </a:r>
            <a:r>
              <a:rPr lang="ja-JP" altLang="en-US" sz="2800" b="1" dirty="0">
                <a:solidFill>
                  <a:srgbClr val="000000"/>
                </a:solidFill>
              </a:rPr>
              <a:t>必ず</a:t>
            </a:r>
            <a:r>
              <a:rPr lang="ja-JP" altLang="en-US" sz="2800" dirty="0">
                <a:solidFill>
                  <a:srgbClr val="000000"/>
                </a:solidFill>
              </a:rPr>
              <a:t>付加する。</a:t>
            </a:r>
            <a:endParaRPr lang="en-US" altLang="ja-JP" sz="2800" dirty="0">
              <a:solidFill>
                <a:srgbClr val="000000"/>
              </a:solidFill>
            </a:endParaRPr>
          </a:p>
          <a:p>
            <a:pPr fontAlgn="base">
              <a:spcBef>
                <a:spcPct val="0"/>
              </a:spcBef>
              <a:spcAft>
                <a:spcPct val="0"/>
              </a:spcAft>
            </a:pPr>
            <a:r>
              <a:rPr lang="ja-JP" altLang="en-US" sz="2800" dirty="0">
                <a:solidFill>
                  <a:srgbClr val="000000"/>
                </a:solidFill>
              </a:rPr>
              <a:t>　　　　（文字情報・形・輪郭・模様・大きさを変える等）</a:t>
            </a:r>
          </a:p>
        </p:txBody>
      </p:sp>
    </p:spTree>
    <p:custDataLst>
      <p:tags r:id="rId1"/>
    </p:custDataLst>
    <p:extLst>
      <p:ext uri="{BB962C8B-B14F-4D97-AF65-F5344CB8AC3E}">
        <p14:creationId xmlns:p14="http://schemas.microsoft.com/office/powerpoint/2010/main" val="459026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332656"/>
            <a:ext cx="7377785" cy="936104"/>
          </a:xfrm>
          <a:ln>
            <a:solidFill>
              <a:srgbClr val="00B0F0"/>
            </a:solidFill>
          </a:ln>
        </p:spPr>
        <p:txBody>
          <a:bodyPr>
            <a:normAutofit/>
          </a:bodyPr>
          <a:lstStyle/>
          <a:p>
            <a:r>
              <a:rPr kumimoji="1" lang="ja-JP" altLang="en-US" dirty="0"/>
              <a:t>学校の教室・教材</a:t>
            </a:r>
            <a:r>
              <a:rPr lang="ja-JP" altLang="en-US" dirty="0"/>
              <a:t>等</a:t>
            </a:r>
            <a:r>
              <a:rPr kumimoji="1" lang="ja-JP" altLang="en-US" dirty="0"/>
              <a:t>について</a:t>
            </a:r>
          </a:p>
        </p:txBody>
      </p:sp>
      <p:sp>
        <p:nvSpPr>
          <p:cNvPr id="3" name="コンテンツ プレースホルダー 2"/>
          <p:cNvSpPr>
            <a:spLocks noGrp="1"/>
          </p:cNvSpPr>
          <p:nvPr>
            <p:ph idx="1"/>
          </p:nvPr>
        </p:nvSpPr>
        <p:spPr>
          <a:xfrm>
            <a:off x="539552" y="1484784"/>
            <a:ext cx="8229600" cy="4929411"/>
          </a:xfrm>
        </p:spPr>
        <p:txBody>
          <a:bodyPr>
            <a:normAutofit lnSpcReduction="10000"/>
          </a:bodyPr>
          <a:lstStyle/>
          <a:p>
            <a:r>
              <a:rPr lang="ja-JP" altLang="en-US" dirty="0">
                <a:solidFill>
                  <a:schemeClr val="tx2"/>
                </a:solidFill>
              </a:rPr>
              <a:t>黒板</a:t>
            </a:r>
            <a:endParaRPr lang="en-US" altLang="ja-JP" dirty="0">
              <a:solidFill>
                <a:schemeClr val="tx2"/>
              </a:solidFill>
            </a:endParaRPr>
          </a:p>
          <a:p>
            <a:r>
              <a:rPr kumimoji="1" lang="ja-JP" altLang="en-US" dirty="0">
                <a:solidFill>
                  <a:schemeClr val="tx2"/>
                </a:solidFill>
              </a:rPr>
              <a:t>ホワイトボード</a:t>
            </a:r>
            <a:endParaRPr lang="en-US" altLang="ja-JP" dirty="0">
              <a:solidFill>
                <a:schemeClr val="tx2"/>
              </a:solidFill>
            </a:endParaRPr>
          </a:p>
          <a:p>
            <a:r>
              <a:rPr kumimoji="1" lang="ja-JP" altLang="en-US" dirty="0">
                <a:solidFill>
                  <a:schemeClr val="tx2"/>
                </a:solidFill>
              </a:rPr>
              <a:t>掲示物</a:t>
            </a:r>
            <a:endParaRPr kumimoji="1" lang="en-US" altLang="ja-JP" dirty="0">
              <a:solidFill>
                <a:schemeClr val="tx2"/>
              </a:solidFill>
            </a:endParaRPr>
          </a:p>
          <a:p>
            <a:r>
              <a:rPr kumimoji="1" lang="ja-JP" altLang="en-US" dirty="0">
                <a:solidFill>
                  <a:schemeClr val="tx2"/>
                </a:solidFill>
              </a:rPr>
              <a:t>採点</a:t>
            </a:r>
            <a:endParaRPr kumimoji="1" lang="en-US" altLang="ja-JP" dirty="0">
              <a:solidFill>
                <a:schemeClr val="tx2"/>
              </a:solidFill>
            </a:endParaRPr>
          </a:p>
          <a:p>
            <a:r>
              <a:rPr lang="ja-JP" altLang="en-US" dirty="0">
                <a:solidFill>
                  <a:schemeClr val="tx2"/>
                </a:solidFill>
              </a:rPr>
              <a:t>教科書　教材　ノート　算数セット</a:t>
            </a:r>
            <a:endParaRPr lang="en-US" altLang="ja-JP" dirty="0">
              <a:solidFill>
                <a:schemeClr val="tx2"/>
              </a:solidFill>
            </a:endParaRPr>
          </a:p>
          <a:p>
            <a:r>
              <a:rPr lang="ja-JP" altLang="en-US" dirty="0">
                <a:solidFill>
                  <a:schemeClr val="tx2"/>
                </a:solidFill>
              </a:rPr>
              <a:t>パソコン　スライド　パワーポイント等</a:t>
            </a:r>
            <a:endParaRPr kumimoji="1" lang="en-US" altLang="ja-JP" dirty="0">
              <a:solidFill>
                <a:schemeClr val="tx2"/>
              </a:solidFill>
            </a:endParaRPr>
          </a:p>
          <a:p>
            <a:r>
              <a:rPr lang="ja-JP" altLang="en-US" dirty="0">
                <a:solidFill>
                  <a:schemeClr val="tx2"/>
                </a:solidFill>
              </a:rPr>
              <a:t>理科の観察・実験など</a:t>
            </a:r>
            <a:endParaRPr lang="en-US" altLang="ja-JP" dirty="0">
              <a:solidFill>
                <a:schemeClr val="tx2"/>
              </a:solidFill>
            </a:endParaRPr>
          </a:p>
          <a:p>
            <a:r>
              <a:rPr kumimoji="1" lang="ja-JP" altLang="en-US" dirty="0">
                <a:solidFill>
                  <a:schemeClr val="tx2"/>
                </a:solidFill>
              </a:rPr>
              <a:t>図画工作　美術など</a:t>
            </a:r>
            <a:endParaRPr kumimoji="1" lang="en-US" altLang="ja-JP" dirty="0">
              <a:solidFill>
                <a:schemeClr val="tx2"/>
              </a:solidFill>
            </a:endParaRPr>
          </a:p>
          <a:p>
            <a:pPr marL="0" indent="0">
              <a:buNone/>
            </a:pPr>
            <a:r>
              <a:rPr lang="ja-JP" altLang="en-US" dirty="0">
                <a:solidFill>
                  <a:schemeClr val="tx2"/>
                </a:solidFill>
              </a:rPr>
              <a:t>その他　　ビブス　ゼッケン</a:t>
            </a:r>
            <a:endParaRPr lang="en-US" altLang="ja-JP" dirty="0">
              <a:solidFill>
                <a:schemeClr val="tx2"/>
              </a:solidFill>
            </a:endParaRPr>
          </a:p>
        </p:txBody>
      </p:sp>
      <p:pic>
        <p:nvPicPr>
          <p:cNvPr id="4" name="図 3">
            <a:extLst>
              <a:ext uri="{FF2B5EF4-FFF2-40B4-BE49-F238E27FC236}">
                <a16:creationId xmlns:a16="http://schemas.microsoft.com/office/drawing/2014/main" id="{D12BBB3C-17EF-4B1A-AA36-4F63F2DC8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4581128"/>
            <a:ext cx="2193209" cy="1736630"/>
          </a:xfrm>
          <a:prstGeom prst="rect">
            <a:avLst/>
          </a:prstGeom>
        </p:spPr>
      </p:pic>
      <p:sp>
        <p:nvSpPr>
          <p:cNvPr id="6" name="角丸四角形吹き出し 5"/>
          <p:cNvSpPr/>
          <p:nvPr/>
        </p:nvSpPr>
        <p:spPr>
          <a:xfrm>
            <a:off x="4499992" y="1844824"/>
            <a:ext cx="4320481" cy="1260720"/>
          </a:xfrm>
          <a:prstGeom prst="wedgeRoundRectCallout">
            <a:avLst>
              <a:gd name="adj1" fmla="val -80553"/>
              <a:gd name="adj2" fmla="val 80133"/>
              <a:gd name="adj3" fmla="val 16667"/>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色刷りの資料は白黒コピーで</a:t>
            </a:r>
            <a:endParaRPr lang="en-US" altLang="ja-JP" sz="2400" dirty="0">
              <a:solidFill>
                <a:schemeClr val="tx1"/>
              </a:solidFill>
            </a:endParaRPr>
          </a:p>
          <a:p>
            <a:pPr algn="ctr"/>
            <a:r>
              <a:rPr kumimoji="1" lang="ja-JP" altLang="en-US" sz="2400" dirty="0">
                <a:solidFill>
                  <a:schemeClr val="tx1"/>
                </a:solidFill>
              </a:rPr>
              <a:t>判別できるものが良いでしょう</a:t>
            </a:r>
          </a:p>
        </p:txBody>
      </p:sp>
    </p:spTree>
    <p:extLst>
      <p:ext uri="{BB962C8B-B14F-4D97-AF65-F5344CB8AC3E}">
        <p14:creationId xmlns:p14="http://schemas.microsoft.com/office/powerpoint/2010/main" val="2848940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0" y="908720"/>
            <a:ext cx="9252520" cy="792088"/>
          </a:xfrm>
        </p:spPr>
        <p:txBody>
          <a:bodyPr>
            <a:noAutofit/>
          </a:bodyPr>
          <a:lstStyle/>
          <a:p>
            <a:pPr algn="l"/>
            <a:r>
              <a:rPr lang="ja-JP" altLang="en-US" sz="2800" b="1" dirty="0"/>
              <a:t>　　　白と黄が見やすい。字は大きく、線は太めに！</a:t>
            </a:r>
            <a:br>
              <a:rPr lang="en-US" altLang="ja-JP" sz="2800" b="1" dirty="0"/>
            </a:br>
            <a:r>
              <a:rPr lang="ja-JP" altLang="en-US" sz="2800" b="1" dirty="0"/>
              <a:t>　　</a:t>
            </a:r>
            <a:r>
              <a:rPr kumimoji="0" lang="ja-JP" altLang="en-US" sz="2800" dirty="0">
                <a:latin typeface="Arial" pitchFamily="34" charset="0"/>
              </a:rPr>
              <a:t>赤チョークは見えにくい。</a:t>
            </a:r>
            <a:r>
              <a:rPr kumimoji="0" lang="ja-JP" altLang="en-US" sz="2800" dirty="0">
                <a:solidFill>
                  <a:schemeClr val="accent1"/>
                </a:solidFill>
                <a:latin typeface="Arial" pitchFamily="34" charset="0"/>
              </a:rPr>
              <a:t>色覚対応チョークも原則同じ。</a:t>
            </a:r>
            <a:endParaRPr lang="ja-JP" altLang="en-US" sz="2800" b="1" dirty="0">
              <a:solidFill>
                <a:schemeClr val="accent1"/>
              </a:solidFill>
            </a:endParaRPr>
          </a:p>
        </p:txBody>
      </p:sp>
      <p:sp>
        <p:nvSpPr>
          <p:cNvPr id="164867" name="Rectangle 3"/>
          <p:cNvSpPr>
            <a:spLocks noGrp="1" noChangeArrowheads="1"/>
          </p:cNvSpPr>
          <p:nvPr>
            <p:ph type="body" orient="vert" idx="1"/>
          </p:nvPr>
        </p:nvSpPr>
        <p:spPr>
          <a:xfrm>
            <a:off x="395313" y="1772369"/>
            <a:ext cx="8229600" cy="4752975"/>
          </a:xfrm>
          <a:solidFill>
            <a:srgbClr val="14601D"/>
          </a:solidFill>
          <a:ln w="38100">
            <a:solidFill>
              <a:schemeClr val="tx1"/>
            </a:solidFill>
            <a:miter lim="800000"/>
            <a:headEnd/>
            <a:tailEnd/>
          </a:ln>
        </p:spPr>
        <p:txBody>
          <a:bodyPr/>
          <a:lstStyle/>
          <a:p>
            <a:pPr eaLnBrk="1" hangingPunct="1"/>
            <a:r>
              <a:rPr lang="ja-JP" altLang="en-US" b="1" dirty="0">
                <a:solidFill>
                  <a:schemeClr val="bg1"/>
                </a:solidFill>
              </a:rPr>
              <a:t>　</a:t>
            </a:r>
            <a:r>
              <a:rPr lang="ja-JP" altLang="en-US" sz="2800" b="1" dirty="0">
                <a:solidFill>
                  <a:schemeClr val="bg1"/>
                </a:solidFill>
              </a:rPr>
              <a:t>すずめ</a:t>
            </a:r>
            <a:r>
              <a:rPr lang="ja-JP" altLang="en-US" sz="2800" dirty="0">
                <a:solidFill>
                  <a:schemeClr val="bg1"/>
                </a:solidFill>
              </a:rPr>
              <a:t>が　とんだ。</a:t>
            </a:r>
          </a:p>
          <a:p>
            <a:pPr eaLnBrk="1" hangingPunct="1"/>
            <a:r>
              <a:rPr lang="ja-JP" altLang="en-US" sz="2800" dirty="0">
                <a:solidFill>
                  <a:srgbClr val="FFFF00"/>
                </a:solidFill>
              </a:rPr>
              <a:t>　みつけた　みつけた</a:t>
            </a:r>
          </a:p>
          <a:p>
            <a:pPr eaLnBrk="1" hangingPunct="1"/>
            <a:r>
              <a:rPr lang="ja-JP" altLang="en-US" sz="2800" dirty="0">
                <a:solidFill>
                  <a:srgbClr val="CC0000"/>
                </a:solidFill>
              </a:rPr>
              <a:t>　あかい　はな。</a:t>
            </a:r>
          </a:p>
          <a:p>
            <a:pPr eaLnBrk="1" hangingPunct="1"/>
            <a:r>
              <a:rPr lang="ja-JP" altLang="en-US" sz="2800" dirty="0">
                <a:solidFill>
                  <a:srgbClr val="009900"/>
                </a:solidFill>
              </a:rPr>
              <a:t>　うさぎが　とんだ</a:t>
            </a:r>
          </a:p>
          <a:p>
            <a:pPr eaLnBrk="1" hangingPunct="1"/>
            <a:r>
              <a:rPr lang="ja-JP" altLang="en-US" sz="2800" dirty="0">
                <a:solidFill>
                  <a:srgbClr val="3333FF"/>
                </a:solidFill>
              </a:rPr>
              <a:t>　みつけた　みつけた</a:t>
            </a:r>
          </a:p>
          <a:p>
            <a:pPr eaLnBrk="1" hangingPunct="1"/>
            <a:endParaRPr lang="ja-JP" altLang="en-US" sz="2800" dirty="0">
              <a:solidFill>
                <a:srgbClr val="3333FF"/>
              </a:solidFill>
            </a:endParaRPr>
          </a:p>
          <a:p>
            <a:pPr eaLnBrk="1" hangingPunct="1"/>
            <a:r>
              <a:rPr lang="ja-JP" altLang="en-US" sz="3600" b="1" dirty="0">
                <a:solidFill>
                  <a:schemeClr val="bg1"/>
                </a:solidFill>
              </a:rPr>
              <a:t>　あおい　うみ。</a:t>
            </a:r>
          </a:p>
          <a:p>
            <a:pPr eaLnBrk="1" hangingPunct="1"/>
            <a:r>
              <a:rPr lang="ja-JP" altLang="en-US" sz="3600" b="1" dirty="0">
                <a:solidFill>
                  <a:srgbClr val="FFFF00"/>
                </a:solidFill>
              </a:rPr>
              <a:t>　からすが　とんだ</a:t>
            </a:r>
          </a:p>
          <a:p>
            <a:pPr eaLnBrk="1" hangingPunct="1"/>
            <a:endParaRPr lang="ja-JP" altLang="en-US" sz="3600" b="1" dirty="0">
              <a:solidFill>
                <a:srgbClr val="FFFF00"/>
              </a:solidFill>
            </a:endParaRPr>
          </a:p>
          <a:p>
            <a:pPr eaLnBrk="1" hangingPunct="1"/>
            <a:r>
              <a:rPr lang="ja-JP" altLang="en-US" sz="3600" b="1" dirty="0">
                <a:solidFill>
                  <a:schemeClr val="bg1"/>
                </a:solidFill>
              </a:rPr>
              <a:t>　</a:t>
            </a:r>
            <a:r>
              <a:rPr lang="ja-JP" altLang="en-US" sz="3600" b="1" dirty="0">
                <a:solidFill>
                  <a:srgbClr val="FF0000"/>
                </a:solidFill>
              </a:rPr>
              <a:t>みつけた</a:t>
            </a:r>
            <a:r>
              <a:rPr lang="ja-JP" altLang="en-US" sz="3600" b="1" dirty="0">
                <a:solidFill>
                  <a:schemeClr val="bg1"/>
                </a:solidFill>
              </a:rPr>
              <a:t>　</a:t>
            </a:r>
            <a:r>
              <a:rPr lang="ja-JP" altLang="en-US" sz="3600" b="1" dirty="0">
                <a:solidFill>
                  <a:srgbClr val="FF3300"/>
                </a:solidFill>
              </a:rPr>
              <a:t>みつけた。</a:t>
            </a:r>
          </a:p>
          <a:p>
            <a:pPr eaLnBrk="1" hangingPunct="1"/>
            <a:endParaRPr lang="ja-JP" altLang="en-US" sz="3600" b="1" dirty="0">
              <a:solidFill>
                <a:schemeClr val="bg1"/>
              </a:solidFill>
            </a:endParaRPr>
          </a:p>
          <a:p>
            <a:pPr eaLnBrk="1" hangingPunct="1"/>
            <a:r>
              <a:rPr lang="ja-JP" altLang="en-US" sz="3600" b="1" dirty="0">
                <a:solidFill>
                  <a:schemeClr val="bg1"/>
                </a:solidFill>
              </a:rPr>
              <a:t>　しろい　くるま</a:t>
            </a:r>
          </a:p>
          <a:p>
            <a:pPr eaLnBrk="1" hangingPunct="1"/>
            <a:endParaRPr lang="en-US" altLang="ja-JP" sz="3600" b="1" dirty="0">
              <a:solidFill>
                <a:schemeClr val="bg1"/>
              </a:solidFill>
            </a:endParaRPr>
          </a:p>
        </p:txBody>
      </p:sp>
      <p:sp>
        <p:nvSpPr>
          <p:cNvPr id="164868" name="Line 4"/>
          <p:cNvSpPr>
            <a:spLocks noChangeShapeType="1"/>
          </p:cNvSpPr>
          <p:nvPr/>
        </p:nvSpPr>
        <p:spPr bwMode="auto">
          <a:xfrm flipH="1">
            <a:off x="2124075" y="2276474"/>
            <a:ext cx="0" cy="3168749"/>
          </a:xfrm>
          <a:prstGeom prst="line">
            <a:avLst/>
          </a:prstGeom>
          <a:noFill/>
          <a:ln w="762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869" name="Line 5"/>
          <p:cNvSpPr>
            <a:spLocks noChangeShapeType="1"/>
          </p:cNvSpPr>
          <p:nvPr/>
        </p:nvSpPr>
        <p:spPr bwMode="auto">
          <a:xfrm>
            <a:off x="2916238" y="4221163"/>
            <a:ext cx="503237" cy="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870" name="Line 6"/>
          <p:cNvSpPr>
            <a:spLocks noChangeShapeType="1"/>
          </p:cNvSpPr>
          <p:nvPr/>
        </p:nvSpPr>
        <p:spPr bwMode="auto">
          <a:xfrm>
            <a:off x="2881775" y="4221162"/>
            <a:ext cx="0" cy="201615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871" name="Line 7"/>
          <p:cNvSpPr>
            <a:spLocks noChangeShapeType="1"/>
          </p:cNvSpPr>
          <p:nvPr/>
        </p:nvSpPr>
        <p:spPr bwMode="auto">
          <a:xfrm>
            <a:off x="3419475" y="4221163"/>
            <a:ext cx="0" cy="2016149"/>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872" name="Line 8"/>
          <p:cNvSpPr>
            <a:spLocks noChangeShapeType="1"/>
          </p:cNvSpPr>
          <p:nvPr/>
        </p:nvSpPr>
        <p:spPr bwMode="auto">
          <a:xfrm>
            <a:off x="2916238" y="6237312"/>
            <a:ext cx="503237" cy="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873" name="Line 9"/>
          <p:cNvSpPr>
            <a:spLocks noChangeShapeType="1"/>
          </p:cNvSpPr>
          <p:nvPr/>
        </p:nvSpPr>
        <p:spPr bwMode="auto">
          <a:xfrm>
            <a:off x="3492500" y="2349500"/>
            <a:ext cx="0" cy="179958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 name="テキスト ボックス 1"/>
          <p:cNvSpPr txBox="1"/>
          <p:nvPr/>
        </p:nvSpPr>
        <p:spPr>
          <a:xfrm>
            <a:off x="3707904" y="116632"/>
            <a:ext cx="1728192" cy="646331"/>
          </a:xfrm>
          <a:prstGeom prst="rect">
            <a:avLst/>
          </a:prstGeom>
          <a:noFill/>
          <a:ln>
            <a:solidFill>
              <a:srgbClr val="00B0F0"/>
            </a:solidFill>
          </a:ln>
        </p:spPr>
        <p:txBody>
          <a:bodyPr wrap="square" rtlCol="0">
            <a:spAutoFit/>
          </a:bodyPr>
          <a:lstStyle/>
          <a:p>
            <a:pPr algn="ctr"/>
            <a:r>
              <a:rPr kumimoji="1" lang="ja-JP" altLang="en-US" sz="3600" dirty="0"/>
              <a:t>黒  板</a:t>
            </a:r>
          </a:p>
        </p:txBody>
      </p:sp>
    </p:spTree>
    <p:custDataLst>
      <p:tags r:id="rId1"/>
    </p:custDataLst>
    <p:extLst>
      <p:ext uri="{BB962C8B-B14F-4D97-AF65-F5344CB8AC3E}">
        <p14:creationId xmlns:p14="http://schemas.microsoft.com/office/powerpoint/2010/main" val="3832032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64867">
                                            <p:txEl>
                                              <p:pRg st="6" end="6"/>
                                            </p:txEl>
                                          </p:spTgt>
                                        </p:tgtEl>
                                        <p:attrNameLst>
                                          <p:attrName>style.visibility</p:attrName>
                                        </p:attrNameLst>
                                      </p:cBhvr>
                                      <p:to>
                                        <p:strVal val="visible"/>
                                      </p:to>
                                    </p:set>
                                    <p:animEffect transition="in" filter="fade">
                                      <p:cBhvr>
                                        <p:cTn id="7" dur="500"/>
                                        <p:tgtEl>
                                          <p:spTgt spid="164867">
                                            <p:txEl>
                                              <p:pRg st="6" end="6"/>
                                            </p:txEl>
                                          </p:spTgt>
                                        </p:tgtEl>
                                      </p:cBhvr>
                                    </p:animEffect>
                                  </p:childTnLst>
                                </p:cTn>
                              </p:par>
                            </p:childTnLst>
                          </p:cTn>
                        </p:par>
                        <p:par>
                          <p:cTn id="8" fill="hold" nodeType="with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64867">
                                            <p:txEl>
                                              <p:pRg st="7" end="7"/>
                                            </p:txEl>
                                          </p:spTgt>
                                        </p:tgtEl>
                                        <p:attrNameLst>
                                          <p:attrName>style.visibility</p:attrName>
                                        </p:attrNameLst>
                                      </p:cBhvr>
                                      <p:to>
                                        <p:strVal val="visible"/>
                                      </p:to>
                                    </p:set>
                                    <p:animEffect transition="in" filter="fade">
                                      <p:cBhvr>
                                        <p:cTn id="11" dur="500"/>
                                        <p:tgtEl>
                                          <p:spTgt spid="164867">
                                            <p:txEl>
                                              <p:pRg st="7" end="7"/>
                                            </p:txEl>
                                          </p:spTgt>
                                        </p:tgtEl>
                                      </p:cBhvr>
                                    </p:animEffect>
                                  </p:childTnLst>
                                </p:cTn>
                              </p:par>
                            </p:childTnLst>
                          </p:cTn>
                        </p:par>
                        <p:par>
                          <p:cTn id="12" fill="hold" nodeType="with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4867">
                                            <p:txEl>
                                              <p:pRg st="9" end="9"/>
                                            </p:txEl>
                                          </p:spTgt>
                                        </p:tgtEl>
                                        <p:attrNameLst>
                                          <p:attrName>style.visibility</p:attrName>
                                        </p:attrNameLst>
                                      </p:cBhvr>
                                      <p:to>
                                        <p:strVal val="visible"/>
                                      </p:to>
                                    </p:set>
                                    <p:animEffect transition="in" filter="fade">
                                      <p:cBhvr>
                                        <p:cTn id="15" dur="500"/>
                                        <p:tgtEl>
                                          <p:spTgt spid="164867">
                                            <p:txEl>
                                              <p:pRg st="9" end="9"/>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4873"/>
                                        </p:tgtEl>
                                        <p:attrNameLst>
                                          <p:attrName>style.visibility</p:attrName>
                                        </p:attrNameLst>
                                      </p:cBhvr>
                                      <p:to>
                                        <p:strVal val="visible"/>
                                      </p:to>
                                    </p:set>
                                    <p:animEffect transition="in" filter="fade">
                                      <p:cBhvr>
                                        <p:cTn id="19" dur="250"/>
                                        <p:tgtEl>
                                          <p:spTgt spid="164873"/>
                                        </p:tgtEl>
                                      </p:cBhvr>
                                    </p:animEffect>
                                  </p:childTnLst>
                                </p:cTn>
                              </p:par>
                            </p:childTnLst>
                          </p:cTn>
                        </p:par>
                        <p:par>
                          <p:cTn id="20" fill="hold" nodeType="withGroup">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164869"/>
                                        </p:tgtEl>
                                        <p:attrNameLst>
                                          <p:attrName>style.visibility</p:attrName>
                                        </p:attrNameLst>
                                      </p:cBhvr>
                                      <p:to>
                                        <p:strVal val="visible"/>
                                      </p:to>
                                    </p:set>
                                    <p:animEffect transition="in" filter="fade">
                                      <p:cBhvr>
                                        <p:cTn id="23" dur="500"/>
                                        <p:tgtEl>
                                          <p:spTgt spid="164869"/>
                                        </p:tgtEl>
                                      </p:cBhvr>
                                    </p:animEffect>
                                  </p:childTnLst>
                                </p:cTn>
                              </p:par>
                            </p:childTnLst>
                          </p:cTn>
                        </p:par>
                        <p:par>
                          <p:cTn id="24" fill="hold" nodeType="withGroup">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164871"/>
                                        </p:tgtEl>
                                        <p:attrNameLst>
                                          <p:attrName>style.visibility</p:attrName>
                                        </p:attrNameLst>
                                      </p:cBhvr>
                                      <p:to>
                                        <p:strVal val="visible"/>
                                      </p:to>
                                    </p:set>
                                    <p:animEffect transition="in" filter="fade">
                                      <p:cBhvr>
                                        <p:cTn id="27" dur="250"/>
                                        <p:tgtEl>
                                          <p:spTgt spid="164871"/>
                                        </p:tgtEl>
                                      </p:cBhvr>
                                    </p:animEffect>
                                  </p:childTnLst>
                                </p:cTn>
                              </p:par>
                            </p:childTnLst>
                          </p:cTn>
                        </p:par>
                        <p:par>
                          <p:cTn id="28" fill="hold" nodeType="withGroup">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64870"/>
                                        </p:tgtEl>
                                        <p:attrNameLst>
                                          <p:attrName>style.visibility</p:attrName>
                                        </p:attrNameLst>
                                      </p:cBhvr>
                                      <p:to>
                                        <p:strVal val="visible"/>
                                      </p:to>
                                    </p:set>
                                    <p:animEffect transition="in" filter="fade">
                                      <p:cBhvr>
                                        <p:cTn id="31" dur="250"/>
                                        <p:tgtEl>
                                          <p:spTgt spid="164870"/>
                                        </p:tgtEl>
                                      </p:cBhvr>
                                    </p:animEffect>
                                  </p:childTnLst>
                                </p:cTn>
                              </p:par>
                            </p:childTnLst>
                          </p:cTn>
                        </p:par>
                        <p:par>
                          <p:cTn id="32" fill="hold" nodeType="withGroup">
                            <p:stCondLst>
                              <p:cond delay="2750"/>
                            </p:stCondLst>
                            <p:childTnLst>
                              <p:par>
                                <p:cTn id="33" presetID="10" presetClass="entr" presetSubtype="0" fill="hold" grpId="0" nodeType="afterEffect">
                                  <p:stCondLst>
                                    <p:cond delay="0"/>
                                  </p:stCondLst>
                                  <p:childTnLst>
                                    <p:set>
                                      <p:cBhvr>
                                        <p:cTn id="34" dur="1" fill="hold">
                                          <p:stCondLst>
                                            <p:cond delay="0"/>
                                          </p:stCondLst>
                                        </p:cTn>
                                        <p:tgtEl>
                                          <p:spTgt spid="164872"/>
                                        </p:tgtEl>
                                        <p:attrNameLst>
                                          <p:attrName>style.visibility</p:attrName>
                                        </p:attrNameLst>
                                      </p:cBhvr>
                                      <p:to>
                                        <p:strVal val="visible"/>
                                      </p:to>
                                    </p:set>
                                    <p:animEffect transition="in" filter="fade">
                                      <p:cBhvr>
                                        <p:cTn id="35" dur="250"/>
                                        <p:tgtEl>
                                          <p:spTgt spid="164872"/>
                                        </p:tgtEl>
                                      </p:cBhvr>
                                    </p:animEffect>
                                  </p:childTnLst>
                                </p:cTn>
                              </p:par>
                            </p:childTnLst>
                          </p:cTn>
                        </p:par>
                        <p:par>
                          <p:cTn id="36" fill="hold" nodeType="withGroup">
                            <p:stCondLst>
                              <p:cond delay="3000"/>
                            </p:stCondLst>
                            <p:childTnLst>
                              <p:par>
                                <p:cTn id="37" presetID="10" presetClass="entr" presetSubtype="0" fill="hold" nodeType="afterEffect">
                                  <p:stCondLst>
                                    <p:cond delay="0"/>
                                  </p:stCondLst>
                                  <p:childTnLst>
                                    <p:set>
                                      <p:cBhvr>
                                        <p:cTn id="38" dur="1" fill="hold">
                                          <p:stCondLst>
                                            <p:cond delay="0"/>
                                          </p:stCondLst>
                                        </p:cTn>
                                        <p:tgtEl>
                                          <p:spTgt spid="164867">
                                            <p:txEl>
                                              <p:pRg st="11" end="11"/>
                                            </p:txEl>
                                          </p:spTgt>
                                        </p:tgtEl>
                                        <p:attrNameLst>
                                          <p:attrName>style.visibility</p:attrName>
                                        </p:attrNameLst>
                                      </p:cBhvr>
                                      <p:to>
                                        <p:strVal val="visible"/>
                                      </p:to>
                                    </p:set>
                                    <p:animEffect transition="in" filter="fade">
                                      <p:cBhvr>
                                        <p:cTn id="39" dur="500"/>
                                        <p:tgtEl>
                                          <p:spTgt spid="164867">
                                            <p:txEl>
                                              <p:pRg st="11" end="11"/>
                                            </p:txEl>
                                          </p:spTgt>
                                        </p:tgtEl>
                                      </p:cBhvr>
                                    </p:animEffect>
                                  </p:childTnLst>
                                </p:cTn>
                              </p:par>
                            </p:childTnLst>
                          </p:cTn>
                        </p:par>
                        <p:par>
                          <p:cTn id="40" fill="hold" nodeType="withGroup">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64868"/>
                                        </p:tgtEl>
                                        <p:attrNameLst>
                                          <p:attrName>style.visibility</p:attrName>
                                        </p:attrNameLst>
                                      </p:cBhvr>
                                      <p:to>
                                        <p:strVal val="visible"/>
                                      </p:to>
                                    </p:set>
                                    <p:animEffect transition="in" filter="fade">
                                      <p:cBhvr>
                                        <p:cTn id="43" dur="250"/>
                                        <p:tgtEl>
                                          <p:spTgt spid="164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animBg="1"/>
      <p:bldP spid="164869" grpId="0" animBg="1"/>
      <p:bldP spid="164870" grpId="0" animBg="1"/>
      <p:bldP spid="164871" grpId="0" animBg="1"/>
      <p:bldP spid="164872" grpId="0" animBg="1"/>
      <p:bldP spid="16487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67"/>
          <p:cNvSpPr>
            <a:spLocks noChangeArrowheads="1"/>
          </p:cNvSpPr>
          <p:nvPr/>
        </p:nvSpPr>
        <p:spPr bwMode="auto">
          <a:xfrm>
            <a:off x="485775" y="1323975"/>
            <a:ext cx="8243888" cy="1938338"/>
          </a:xfrm>
          <a:prstGeom prst="rect">
            <a:avLst/>
          </a:prstGeom>
          <a:noFill/>
          <a:ln w="9525">
            <a:noFill/>
            <a:miter lim="800000"/>
            <a:headEnd/>
            <a:tailEnd/>
          </a:ln>
        </p:spPr>
        <p:txBody>
          <a:bodyPr anchor="ctr">
            <a:spAutoFit/>
          </a:bodyPr>
          <a:lstStyle/>
          <a:p>
            <a:pPr indent="152400" algn="l">
              <a:lnSpc>
                <a:spcPct val="120000"/>
              </a:lnSpc>
              <a:defRPr/>
            </a:pPr>
            <a:r>
              <a:rPr lang="ja-JP" altLang="en-US" dirty="0">
                <a:latin typeface="+mn-ea"/>
                <a:ea typeface="+mn-ea"/>
              </a:rPr>
              <a:t>● </a:t>
            </a:r>
            <a:r>
              <a:rPr lang="ja-JP" altLang="en-US" sz="2400" b="1" dirty="0">
                <a:latin typeface="ＭＳ Ｐゴシック" panose="020B0600070205080204" pitchFamily="50" charset="-128"/>
                <a:ea typeface="ＭＳ Ｐゴシック" panose="020B0600070205080204" pitchFamily="50" charset="-128"/>
              </a:rPr>
              <a:t>黒板に書く文字は、</a:t>
            </a:r>
            <a:r>
              <a:rPr lang="ja-JP" altLang="en-US" sz="2400" b="1" u="sng" dirty="0">
                <a:latin typeface="ＭＳ Ｐゴシック" panose="020B0600070205080204" pitchFamily="50" charset="-128"/>
                <a:ea typeface="ＭＳ Ｐゴシック" panose="020B0600070205080204" pitchFamily="50" charset="-128"/>
              </a:rPr>
              <a:t>白と黄色のチョーク</a:t>
            </a:r>
            <a:r>
              <a:rPr lang="ja-JP" altLang="en-US" sz="2400" b="1" dirty="0">
                <a:latin typeface="ＭＳ Ｐゴシック" panose="020B0600070205080204" pitchFamily="50" charset="-128"/>
                <a:ea typeface="ＭＳ Ｐゴシック" panose="020B0600070205080204" pitchFamily="50" charset="-128"/>
              </a:rPr>
              <a:t>を使う。</a:t>
            </a:r>
            <a:endParaRPr lang="en-US" altLang="ja-JP" sz="2400" b="1" dirty="0">
              <a:latin typeface="ＭＳ Ｐゴシック" panose="020B0600070205080204" pitchFamily="50" charset="-128"/>
              <a:ea typeface="ＭＳ Ｐゴシック" panose="020B0600070205080204" pitchFamily="50" charset="-128"/>
            </a:endParaRPr>
          </a:p>
          <a:p>
            <a:pPr indent="152400" algn="l">
              <a:lnSpc>
                <a:spcPct val="120000"/>
              </a:lnSpc>
              <a:defRPr/>
            </a:pPr>
            <a:r>
              <a:rPr lang="ja-JP" altLang="en-US" b="1" dirty="0">
                <a:latin typeface="ＭＳ Ｐゴシック" panose="020B0600070205080204" pitchFamily="50" charset="-128"/>
                <a:ea typeface="ＭＳ Ｐゴシック" panose="020B0600070205080204" pitchFamily="50" charset="-128"/>
              </a:rPr>
              <a:t>●</a:t>
            </a:r>
            <a:r>
              <a:rPr lang="ja-JP" altLang="en-US" sz="2400" b="1" dirty="0">
                <a:latin typeface="ＭＳ Ｐゴシック" panose="020B0600070205080204" pitchFamily="50" charset="-128"/>
                <a:ea typeface="ＭＳ Ｐゴシック" panose="020B0600070205080204" pitchFamily="50" charset="-128"/>
              </a:rPr>
              <a:t> 赤・緑・青・茶色のチョークは、文字の囲み線や下線、または模様などに使う。または、色以外の情報も添えたり、白や黄色で境界を明確にしたりする。</a:t>
            </a:r>
            <a:endParaRPr lang="en-US" altLang="ja-JP" sz="2400" b="1" dirty="0">
              <a:latin typeface="ＭＳ Ｐゴシック" panose="020B0600070205080204" pitchFamily="50" charset="-128"/>
              <a:ea typeface="ＭＳ Ｐゴシック" panose="020B0600070205080204" pitchFamily="50" charset="-128"/>
            </a:endParaRPr>
          </a:p>
        </p:txBody>
      </p:sp>
      <p:sp>
        <p:nvSpPr>
          <p:cNvPr id="31747" name="Text Box 3"/>
          <p:cNvSpPr txBox="1">
            <a:spLocks noChangeArrowheads="1"/>
          </p:cNvSpPr>
          <p:nvPr/>
        </p:nvSpPr>
        <p:spPr bwMode="auto">
          <a:xfrm>
            <a:off x="1547812" y="3348267"/>
            <a:ext cx="6119813" cy="2746375"/>
          </a:xfrm>
          <a:prstGeom prst="rect">
            <a:avLst/>
          </a:prstGeom>
          <a:solidFill>
            <a:srgbClr val="003300"/>
          </a:solidFill>
          <a:ln w="38100">
            <a:solidFill>
              <a:schemeClr val="tx1"/>
            </a:solidFill>
            <a:miter lim="800000"/>
            <a:headEnd/>
            <a:tailEnd/>
          </a:ln>
        </p:spPr>
        <p:txBody>
          <a:bodyPr>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Wingdings" panose="05000000000000000000" pitchFamily="2" charset="2"/>
              <a:buNone/>
            </a:pPr>
            <a:endParaRPr lang="en-US" altLang="ja-JP" sz="1400" b="1">
              <a:solidFill>
                <a:srgbClr val="FF5A00"/>
              </a:solidFill>
              <a:latin typeface="平成角ゴシック" charset="-128"/>
              <a:ea typeface="平成角ゴシック" charset="-128"/>
            </a:endParaRPr>
          </a:p>
          <a:p>
            <a:pPr algn="ctr" eaLnBrk="1" hangingPunct="1">
              <a:buFont typeface="Wingdings" panose="05000000000000000000" pitchFamily="2" charset="2"/>
              <a:buNone/>
            </a:pPr>
            <a:endParaRPr lang="ja-JP" altLang="en-US" sz="2800" b="1">
              <a:solidFill>
                <a:schemeClr val="bg1"/>
              </a:solidFill>
              <a:latin typeface="ＭＳ Ｐゴシック" panose="020B0600070205080204" pitchFamily="50" charset="-128"/>
              <a:ea typeface="ＭＳ ゴシック" panose="020B0609070205080204" pitchFamily="49" charset="-128"/>
            </a:endParaRPr>
          </a:p>
          <a:p>
            <a:pPr algn="ctr" eaLnBrk="1" hangingPunct="1">
              <a:buFont typeface="Wingdings" panose="05000000000000000000" pitchFamily="2" charset="2"/>
              <a:buNone/>
            </a:pPr>
            <a:endParaRPr lang="ja-JP" altLang="en-US" sz="2800" b="1">
              <a:solidFill>
                <a:schemeClr val="bg1"/>
              </a:solidFill>
              <a:latin typeface="平成角ゴシック" charset="-128"/>
              <a:ea typeface="平成角ゴシック" charset="-128"/>
            </a:endParaRPr>
          </a:p>
          <a:p>
            <a:pPr algn="ctr" eaLnBrk="1" hangingPunct="1">
              <a:buFont typeface="Wingdings" panose="05000000000000000000" pitchFamily="2" charset="2"/>
              <a:buNone/>
            </a:pPr>
            <a:endParaRPr lang="ja-JP" altLang="en-US" b="1">
              <a:solidFill>
                <a:schemeClr val="bg1"/>
              </a:solidFill>
              <a:latin typeface="平成角ゴシック" charset="-128"/>
              <a:ea typeface="平成角ゴシック" charset="-128"/>
            </a:endParaRPr>
          </a:p>
          <a:p>
            <a:pPr algn="ctr" eaLnBrk="1" hangingPunct="1">
              <a:buFont typeface="Wingdings" panose="05000000000000000000" pitchFamily="2" charset="2"/>
              <a:buNone/>
            </a:pPr>
            <a:endParaRPr lang="ja-JP" altLang="en-US" b="1">
              <a:solidFill>
                <a:schemeClr val="bg1"/>
              </a:solidFill>
              <a:latin typeface="平成角ゴシック" charset="-128"/>
              <a:ea typeface="平成角ゴシック" charset="-128"/>
            </a:endParaRPr>
          </a:p>
          <a:p>
            <a:pPr algn="ctr" eaLnBrk="1" hangingPunct="1">
              <a:buFont typeface="Wingdings" panose="05000000000000000000" pitchFamily="2" charset="2"/>
              <a:buNone/>
            </a:pPr>
            <a:r>
              <a:rPr lang="ja-JP" altLang="en-US" sz="1200" b="1">
                <a:solidFill>
                  <a:schemeClr val="bg1"/>
                </a:solidFill>
                <a:latin typeface="平成角ゴシック" charset="-128"/>
                <a:ea typeface="平成角ゴシック" charset="-128"/>
              </a:rPr>
              <a:t>　　　　　　</a:t>
            </a:r>
          </a:p>
        </p:txBody>
      </p:sp>
      <p:sp>
        <p:nvSpPr>
          <p:cNvPr id="31748" name="Rectangle 6"/>
          <p:cNvSpPr>
            <a:spLocks noChangeArrowheads="1"/>
          </p:cNvSpPr>
          <p:nvPr/>
        </p:nvSpPr>
        <p:spPr bwMode="auto">
          <a:xfrm>
            <a:off x="2268538" y="3827288"/>
            <a:ext cx="1439862" cy="707886"/>
          </a:xfrm>
          <a:prstGeom prst="rect">
            <a:avLst/>
          </a:prstGeom>
          <a:solidFill>
            <a:srgbClr val="003300"/>
          </a:solidFill>
          <a:ln w="76200">
            <a:solidFill>
              <a:srgbClr val="800000"/>
            </a:solidFill>
            <a:miter lim="800000"/>
            <a:headEnd/>
            <a:tailEnd/>
          </a:ln>
        </p:spPr>
        <p:txBody>
          <a:bodyPr>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buFont typeface="Wingdings" panose="05000000000000000000" pitchFamily="2" charset="2"/>
              <a:buNone/>
            </a:pPr>
            <a:r>
              <a:rPr lang="ja-JP" altLang="en-US" sz="4000" b="1" dirty="0">
                <a:solidFill>
                  <a:schemeClr val="bg1"/>
                </a:solidFill>
                <a:latin typeface="Arial" panose="020B0604020202020204" pitchFamily="34" charset="0"/>
                <a:ea typeface="ＭＳ ゴシック" panose="020B0609070205080204" pitchFamily="49" charset="-128"/>
              </a:rPr>
              <a:t>教 室</a:t>
            </a:r>
          </a:p>
        </p:txBody>
      </p:sp>
      <p:sp>
        <p:nvSpPr>
          <p:cNvPr id="31749" name="Rectangle 7"/>
          <p:cNvSpPr>
            <a:spLocks noChangeArrowheads="1"/>
          </p:cNvSpPr>
          <p:nvPr/>
        </p:nvSpPr>
        <p:spPr bwMode="auto">
          <a:xfrm>
            <a:off x="2052638" y="4721455"/>
            <a:ext cx="18716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buFont typeface="Wingdings" panose="05000000000000000000" pitchFamily="2" charset="2"/>
              <a:buNone/>
            </a:pPr>
            <a:r>
              <a:rPr lang="ja-JP" altLang="en-US" sz="4000" b="1" dirty="0">
                <a:solidFill>
                  <a:srgbClr val="FFFF00"/>
                </a:solidFill>
                <a:latin typeface="Arial" panose="020B0604020202020204" pitchFamily="34" charset="0"/>
                <a:ea typeface="ＭＳ ゴシック" panose="020B0609070205080204" pitchFamily="49" charset="-128"/>
              </a:rPr>
              <a:t>健 康</a:t>
            </a:r>
            <a:r>
              <a:rPr lang="ja-JP" altLang="en-US" sz="5400" b="1" dirty="0">
                <a:solidFill>
                  <a:schemeClr val="bg1"/>
                </a:solidFill>
                <a:latin typeface="Arial" panose="020B0604020202020204" pitchFamily="34" charset="0"/>
                <a:ea typeface="ＭＳ ゴシック" panose="020B0609070205080204" pitchFamily="49" charset="-128"/>
              </a:rPr>
              <a:t>  </a:t>
            </a:r>
          </a:p>
        </p:txBody>
      </p:sp>
      <p:sp>
        <p:nvSpPr>
          <p:cNvPr id="31750" name="Line 10"/>
          <p:cNvSpPr>
            <a:spLocks noChangeShapeType="1"/>
          </p:cNvSpPr>
          <p:nvPr/>
        </p:nvSpPr>
        <p:spPr bwMode="auto">
          <a:xfrm>
            <a:off x="2339975" y="5586840"/>
            <a:ext cx="1296988" cy="0"/>
          </a:xfrm>
          <a:prstGeom prst="line">
            <a:avLst/>
          </a:prstGeom>
          <a:noFill/>
          <a:ln w="76200">
            <a:solidFill>
              <a:srgbClr val="0066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751" name="AutoShape 100"/>
          <p:cNvSpPr>
            <a:spLocks noChangeArrowheads="1"/>
          </p:cNvSpPr>
          <p:nvPr/>
        </p:nvSpPr>
        <p:spPr bwMode="auto">
          <a:xfrm>
            <a:off x="6227763" y="4915773"/>
            <a:ext cx="744537" cy="647700"/>
          </a:xfrm>
          <a:prstGeom prst="triangle">
            <a:avLst>
              <a:gd name="adj" fmla="val 47907"/>
            </a:avLst>
          </a:prstGeom>
          <a:solidFill>
            <a:srgbClr val="006600"/>
          </a:solidFill>
          <a:ln w="38100">
            <a:solidFill>
              <a:srgbClr val="FFFF00"/>
            </a:solidFill>
            <a:miter lim="800000"/>
            <a:headEnd/>
            <a:tailEnd/>
          </a:ln>
        </p:spPr>
        <p:txBody>
          <a:bodyPr anchor="ct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Wingdings" panose="05000000000000000000" pitchFamily="2" charset="2"/>
              <a:buNone/>
            </a:pPr>
            <a:endParaRPr lang="ja-JP" altLang="en-US" sz="2000">
              <a:latin typeface="ＭＳ ゴシック" panose="020B0609070205080204" pitchFamily="49" charset="-128"/>
              <a:ea typeface="ＭＳ ゴシック" panose="020B0609070205080204" pitchFamily="49" charset="-128"/>
            </a:endParaRPr>
          </a:p>
        </p:txBody>
      </p:sp>
      <p:sp>
        <p:nvSpPr>
          <p:cNvPr id="31752" name="Text Box 110"/>
          <p:cNvSpPr txBox="1">
            <a:spLocks noChangeArrowheads="1"/>
          </p:cNvSpPr>
          <p:nvPr/>
        </p:nvSpPr>
        <p:spPr bwMode="auto">
          <a:xfrm>
            <a:off x="6384131" y="5149376"/>
            <a:ext cx="4318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buFont typeface="Wingdings" panose="05000000000000000000" pitchFamily="2" charset="2"/>
              <a:buNone/>
            </a:pPr>
            <a:r>
              <a:rPr lang="ja-JP" altLang="en-US" sz="2000" b="1" dirty="0">
                <a:solidFill>
                  <a:srgbClr val="FFFFFF"/>
                </a:solidFill>
                <a:latin typeface="AR丸ゴシック体M" pitchFamily="49" charset="-128"/>
                <a:ea typeface="AR丸ゴシック体M" pitchFamily="49" charset="-128"/>
              </a:rPr>
              <a:t>緑　 </a:t>
            </a:r>
            <a:r>
              <a:rPr lang="ja-JP" altLang="en-US" sz="1600" b="1" dirty="0">
                <a:solidFill>
                  <a:srgbClr val="FFFFFF"/>
                </a:solidFill>
                <a:latin typeface="AR丸ゴシック体M" pitchFamily="49" charset="-128"/>
                <a:ea typeface="AR丸ゴシック体M" pitchFamily="49" charset="-128"/>
              </a:rPr>
              <a:t>   　　　</a:t>
            </a:r>
            <a:endParaRPr lang="ja-JP" altLang="en-US" sz="1600" dirty="0">
              <a:latin typeface="AR丸ゴシック体M" pitchFamily="49" charset="-128"/>
              <a:ea typeface="AR丸ゴシック体M" pitchFamily="49" charset="-128"/>
            </a:endParaRPr>
          </a:p>
        </p:txBody>
      </p:sp>
      <p:sp>
        <p:nvSpPr>
          <p:cNvPr id="31753" name="Rectangle 104"/>
          <p:cNvSpPr>
            <a:spLocks noChangeArrowheads="1"/>
          </p:cNvSpPr>
          <p:nvPr/>
        </p:nvSpPr>
        <p:spPr bwMode="auto">
          <a:xfrm>
            <a:off x="4734721" y="5042694"/>
            <a:ext cx="969962" cy="506412"/>
          </a:xfrm>
          <a:prstGeom prst="rect">
            <a:avLst/>
          </a:prstGeom>
          <a:solidFill>
            <a:srgbClr val="FF0000"/>
          </a:solidFill>
          <a:ln w="50800">
            <a:solidFill>
              <a:srgbClr val="FFFFFF"/>
            </a:solidFill>
            <a:miter lim="800000"/>
            <a:headEnd/>
            <a:tailEnd/>
          </a:ln>
        </p:spPr>
        <p:txBody>
          <a:bodyPr anchor="ct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Wingdings" panose="05000000000000000000" pitchFamily="2" charset="2"/>
              <a:buNone/>
            </a:pPr>
            <a:endParaRPr lang="ja-JP" altLang="en-US" sz="2000">
              <a:latin typeface="ＭＳ ゴシック" panose="020B0609070205080204" pitchFamily="49" charset="-128"/>
              <a:ea typeface="ＭＳ ゴシック" panose="020B0609070205080204" pitchFamily="49" charset="-128"/>
            </a:endParaRPr>
          </a:p>
        </p:txBody>
      </p:sp>
      <p:sp>
        <p:nvSpPr>
          <p:cNvPr id="31754" name="Text Box 110"/>
          <p:cNvSpPr txBox="1">
            <a:spLocks noChangeArrowheads="1"/>
          </p:cNvSpPr>
          <p:nvPr/>
        </p:nvSpPr>
        <p:spPr bwMode="auto">
          <a:xfrm>
            <a:off x="4953000" y="5063210"/>
            <a:ext cx="5794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buFont typeface="Wingdings" panose="05000000000000000000" pitchFamily="2" charset="2"/>
              <a:buNone/>
            </a:pPr>
            <a:r>
              <a:rPr lang="ja-JP" altLang="en-US" sz="2400" b="1" dirty="0">
                <a:solidFill>
                  <a:srgbClr val="FFFFFF"/>
                </a:solidFill>
                <a:latin typeface="AR丸ゴシック体M" pitchFamily="49" charset="-128"/>
                <a:ea typeface="AR丸ゴシック体M" pitchFamily="49" charset="-128"/>
              </a:rPr>
              <a:t>赤</a:t>
            </a:r>
            <a:r>
              <a:rPr lang="ja-JP" altLang="en-US" sz="2000" b="1" dirty="0">
                <a:solidFill>
                  <a:srgbClr val="FFFFFF"/>
                </a:solidFill>
                <a:latin typeface="AR丸ゴシック体M" pitchFamily="49" charset="-128"/>
                <a:ea typeface="AR丸ゴシック体M" pitchFamily="49" charset="-128"/>
              </a:rPr>
              <a:t>　</a:t>
            </a:r>
            <a:r>
              <a:rPr lang="ja-JP" altLang="en-US" sz="1600" b="1" dirty="0">
                <a:solidFill>
                  <a:srgbClr val="FFFFFF"/>
                </a:solidFill>
                <a:latin typeface="AR丸ゴシック体M" pitchFamily="49" charset="-128"/>
                <a:ea typeface="AR丸ゴシック体M" pitchFamily="49" charset="-128"/>
              </a:rPr>
              <a:t>　　   　 </a:t>
            </a:r>
            <a:endParaRPr lang="ja-JP" altLang="en-US" sz="1600" dirty="0">
              <a:latin typeface="AR丸ゴシック体M" pitchFamily="49" charset="-128"/>
              <a:ea typeface="AR丸ゴシック体M" pitchFamily="49" charset="-128"/>
            </a:endParaRPr>
          </a:p>
        </p:txBody>
      </p:sp>
      <p:grpSp>
        <p:nvGrpSpPr>
          <p:cNvPr id="2" name="グループ化 1">
            <a:extLst>
              <a:ext uri="{FF2B5EF4-FFF2-40B4-BE49-F238E27FC236}">
                <a16:creationId xmlns:a16="http://schemas.microsoft.com/office/drawing/2014/main" id="{8F49F0B3-E0CC-45BB-B948-9F8788AD0CF4}"/>
              </a:ext>
            </a:extLst>
          </p:cNvPr>
          <p:cNvGrpSpPr/>
          <p:nvPr/>
        </p:nvGrpSpPr>
        <p:grpSpPr>
          <a:xfrm>
            <a:off x="4740275" y="3847219"/>
            <a:ext cx="2232025" cy="581025"/>
            <a:chOff x="4787900" y="4087813"/>
            <a:chExt cx="2232025" cy="581025"/>
          </a:xfrm>
        </p:grpSpPr>
        <p:sp>
          <p:nvSpPr>
            <p:cNvPr id="31755" name="Rectangle 107" descr="縦線 (太)"/>
            <p:cNvSpPr>
              <a:spLocks noChangeArrowheads="1"/>
            </p:cNvSpPr>
            <p:nvPr/>
          </p:nvSpPr>
          <p:spPr bwMode="auto">
            <a:xfrm>
              <a:off x="4787900" y="4087813"/>
              <a:ext cx="1160463" cy="581025"/>
            </a:xfrm>
            <a:prstGeom prst="rect">
              <a:avLst/>
            </a:prstGeom>
            <a:pattFill prst="dkVert">
              <a:fgClr>
                <a:srgbClr val="FF0000"/>
              </a:fgClr>
              <a:bgClr>
                <a:srgbClr val="FFFFFF"/>
              </a:bgClr>
            </a:pattFill>
            <a:ln w="38100">
              <a:solidFill>
                <a:srgbClr val="FFFFFF"/>
              </a:solidFill>
              <a:miter lim="800000"/>
              <a:headEnd/>
              <a:tailEnd/>
            </a:ln>
          </p:spPr>
          <p:txBody>
            <a:bodyPr anchor="ct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Wingdings" panose="05000000000000000000" pitchFamily="2" charset="2"/>
                <a:buNone/>
              </a:pPr>
              <a:endParaRPr lang="ja-JP" altLang="en-US" sz="2000">
                <a:latin typeface="ＭＳ ゴシック" panose="020B0609070205080204" pitchFamily="49" charset="-128"/>
                <a:ea typeface="ＭＳ ゴシック" panose="020B0609070205080204" pitchFamily="49" charset="-128"/>
              </a:endParaRPr>
            </a:p>
          </p:txBody>
        </p:sp>
        <p:sp>
          <p:nvSpPr>
            <p:cNvPr id="31756" name="Rectangle 108" descr="右上がり対角線 (太)"/>
            <p:cNvSpPr>
              <a:spLocks noChangeArrowheads="1"/>
            </p:cNvSpPr>
            <p:nvPr/>
          </p:nvSpPr>
          <p:spPr bwMode="auto">
            <a:xfrm>
              <a:off x="5988050" y="4087813"/>
              <a:ext cx="1031875" cy="581025"/>
            </a:xfrm>
            <a:prstGeom prst="rect">
              <a:avLst/>
            </a:prstGeom>
            <a:pattFill prst="wdUpDiag">
              <a:fgClr>
                <a:srgbClr val="008000"/>
              </a:fgClr>
              <a:bgClr>
                <a:srgbClr val="FFFFFF"/>
              </a:bgClr>
            </a:pattFill>
            <a:ln w="38100">
              <a:solidFill>
                <a:srgbClr val="FFFFFF"/>
              </a:solidFill>
              <a:miter lim="800000"/>
              <a:headEnd/>
              <a:tailEnd/>
            </a:ln>
          </p:spPr>
          <p:txBody>
            <a:bodyPr anchor="ct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Wingdings" panose="05000000000000000000" pitchFamily="2" charset="2"/>
                <a:buNone/>
              </a:pPr>
              <a:endParaRPr lang="ja-JP" altLang="en-US" sz="2000">
                <a:latin typeface="ＭＳ ゴシック" panose="020B0609070205080204" pitchFamily="49" charset="-128"/>
                <a:ea typeface="ＭＳ ゴシック" panose="020B0609070205080204" pitchFamily="49" charset="-128"/>
              </a:endParaRPr>
            </a:p>
          </p:txBody>
        </p:sp>
      </p:grpSp>
      <p:sp>
        <p:nvSpPr>
          <p:cNvPr id="14" name="Rectangle 6"/>
          <p:cNvSpPr txBox="1">
            <a:spLocks noChangeArrowheads="1"/>
          </p:cNvSpPr>
          <p:nvPr/>
        </p:nvSpPr>
        <p:spPr bwMode="auto">
          <a:xfrm>
            <a:off x="2052638" y="404664"/>
            <a:ext cx="5327674" cy="576263"/>
          </a:xfrm>
          <a:prstGeom prst="rect">
            <a:avLst/>
          </a:prstGeom>
          <a:noFill/>
          <a:ln w="9525">
            <a:solidFill>
              <a:srgbClr val="00B0F0"/>
            </a:solidFill>
            <a:miter lim="800000"/>
            <a:headEnd/>
            <a:tailEnd/>
          </a:ln>
        </p:spPr>
        <p:txBody>
          <a:bodyPr anchor="b"/>
          <a:lstStyle/>
          <a:p>
            <a:pPr marL="441325" indent="-441325" algn="ctr">
              <a:spcBef>
                <a:spcPct val="0"/>
              </a:spcBef>
              <a:buClrTx/>
              <a:buSzTx/>
              <a:buFontTx/>
              <a:buNone/>
              <a:defRPr/>
            </a:pPr>
            <a:r>
              <a:rPr lang="en-US" altLang="ja-JP" sz="2800" b="1" kern="0" dirty="0">
                <a:cs typeface="+mj-cs"/>
              </a:rPr>
              <a:t> </a:t>
            </a:r>
            <a:r>
              <a:rPr lang="ja-JP" altLang="en-US" sz="3200" b="1" kern="0" dirty="0">
                <a:latin typeface="AR丸ゴシック体M" panose="020B0609010101010101" pitchFamily="49" charset="-128"/>
                <a:ea typeface="AR丸ゴシック体M" panose="020B0609010101010101" pitchFamily="49" charset="-128"/>
                <a:cs typeface="+mj-cs"/>
              </a:rPr>
              <a:t>黒板の使用で注意すべき点</a:t>
            </a:r>
          </a:p>
        </p:txBody>
      </p:sp>
      <p:sp>
        <p:nvSpPr>
          <p:cNvPr id="15" name="テキスト ボックス 14"/>
          <p:cNvSpPr txBox="1"/>
          <p:nvPr/>
        </p:nvSpPr>
        <p:spPr>
          <a:xfrm>
            <a:off x="155036" y="6165304"/>
            <a:ext cx="9108584" cy="523220"/>
          </a:xfrm>
          <a:prstGeom prst="rect">
            <a:avLst/>
          </a:prstGeom>
          <a:noFill/>
        </p:spPr>
        <p:txBody>
          <a:bodyPr wrap="none" rtlCol="0">
            <a:spAutoFit/>
          </a:bodyPr>
          <a:lstStyle/>
          <a:p>
            <a:r>
              <a:rPr kumimoji="1" lang="ja-JP" altLang="en-US" sz="2800" dirty="0"/>
              <a:t>　暗所では色を間違いやすい⇒十分な明るさを保つこと！　</a:t>
            </a:r>
          </a:p>
        </p:txBody>
      </p:sp>
    </p:spTree>
    <p:extLst>
      <p:ext uri="{BB962C8B-B14F-4D97-AF65-F5344CB8AC3E}">
        <p14:creationId xmlns:p14="http://schemas.microsoft.com/office/powerpoint/2010/main" val="1349508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ChangeArrowheads="1"/>
          </p:cNvSpPr>
          <p:nvPr/>
        </p:nvSpPr>
        <p:spPr bwMode="auto">
          <a:xfrm>
            <a:off x="1368425" y="32321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endParaRPr lang="ja-JP" altLang="ja-JP" sz="1800" dirty="0">
              <a:solidFill>
                <a:srgbClr val="7FFF00"/>
              </a:solidFill>
              <a:latin typeface="Arial" charset="0"/>
              <a:sym typeface="Zapf Dingbats" charset="2"/>
            </a:endParaRPr>
          </a:p>
        </p:txBody>
      </p:sp>
      <p:sp>
        <p:nvSpPr>
          <p:cNvPr id="552964" name="Text Box 4"/>
          <p:cNvSpPr txBox="1">
            <a:spLocks noChangeArrowheads="1"/>
          </p:cNvSpPr>
          <p:nvPr/>
        </p:nvSpPr>
        <p:spPr bwMode="auto">
          <a:xfrm>
            <a:off x="539750" y="1484313"/>
            <a:ext cx="8208963" cy="4893647"/>
          </a:xfrm>
          <a:prstGeom prst="rect">
            <a:avLst/>
          </a:prstGeom>
          <a:solidFill>
            <a:schemeClr val="bg1"/>
          </a:solidFill>
          <a:ln w="5715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ltLang="ja-JP" sz="1400" b="1" dirty="0">
              <a:solidFill>
                <a:srgbClr val="FF5A00"/>
              </a:solidFill>
              <a:latin typeface="平成角ゴシック" charset="-128"/>
              <a:ea typeface="平成角ゴシック" charset="-128"/>
            </a:endParaRPr>
          </a:p>
          <a:p>
            <a:pPr>
              <a:defRPr/>
            </a:pPr>
            <a:r>
              <a:rPr lang="en-US" altLang="ja-JP" sz="3600" dirty="0">
                <a:solidFill>
                  <a:srgbClr val="FF5A00"/>
                </a:solidFill>
                <a:effectLst>
                  <a:outerShdw blurRad="38100" dist="38100" dir="2700000" algn="tl">
                    <a:srgbClr val="C0C0C0"/>
                  </a:outerShdw>
                </a:effectLst>
                <a:latin typeface="HGPｺﾞｼｯｸE" pitchFamily="50" charset="-128"/>
                <a:ea typeface="HGPｺﾞｼｯｸE" pitchFamily="50" charset="-128"/>
              </a:rPr>
              <a:t>●</a:t>
            </a:r>
            <a:r>
              <a:rPr lang="ja-JP" altLang="en-US" sz="3600" dirty="0">
                <a:solidFill>
                  <a:srgbClr val="000099"/>
                </a:solidFill>
                <a:effectLst>
                  <a:outerShdw blurRad="38100" dist="38100" dir="2700000" algn="tl">
                    <a:srgbClr val="C0C0C0"/>
                  </a:outerShdw>
                </a:effectLst>
                <a:latin typeface="HGPｺﾞｼｯｸE" pitchFamily="50" charset="-128"/>
                <a:ea typeface="HGPｺﾞｼｯｸE" pitchFamily="50" charset="-128"/>
              </a:rPr>
              <a:t>主に</a:t>
            </a:r>
            <a:r>
              <a:rPr lang="ja-JP" altLang="en-US" sz="3600" u="sng" dirty="0">
                <a:solidFill>
                  <a:srgbClr val="000099"/>
                </a:solidFill>
                <a:effectLst>
                  <a:outerShdw blurRad="38100" dist="38100" dir="2700000" algn="tl">
                    <a:srgbClr val="C0C0C0"/>
                  </a:outerShdw>
                </a:effectLst>
                <a:latin typeface="HGPｺﾞｼｯｸE" pitchFamily="50" charset="-128"/>
                <a:ea typeface="HGPｺﾞｼｯｸE" pitchFamily="50" charset="-128"/>
              </a:rPr>
              <a:t>青いマーカーで</a:t>
            </a:r>
            <a:r>
              <a:rPr lang="ja-JP" altLang="en-US" sz="3600" dirty="0">
                <a:solidFill>
                  <a:srgbClr val="000099"/>
                </a:solidFill>
                <a:effectLst>
                  <a:outerShdw blurRad="38100" dist="38100" dir="2700000" algn="tl">
                    <a:srgbClr val="C0C0C0"/>
                  </a:outerShdw>
                </a:effectLst>
                <a:latin typeface="HGPｺﾞｼｯｸE" pitchFamily="50" charset="-128"/>
                <a:ea typeface="HGPｺﾞｼｯｸE" pitchFamily="50" charset="-128"/>
              </a:rPr>
              <a:t>、文字を書く</a:t>
            </a:r>
          </a:p>
          <a:p>
            <a:pPr>
              <a:defRPr/>
            </a:pPr>
            <a:endParaRPr lang="ja-JP" altLang="en-US" sz="1600" dirty="0">
              <a:solidFill>
                <a:srgbClr val="000099"/>
              </a:solidFill>
              <a:effectLst>
                <a:outerShdw blurRad="38100" dist="38100" dir="2700000" algn="tl">
                  <a:srgbClr val="C0C0C0"/>
                </a:outerShdw>
              </a:effectLst>
              <a:latin typeface="HGPｺﾞｼｯｸE" pitchFamily="50" charset="-128"/>
              <a:ea typeface="HGPｺﾞｼｯｸE" pitchFamily="50" charset="-128"/>
            </a:endParaRPr>
          </a:p>
          <a:p>
            <a:pPr>
              <a:defRPr/>
            </a:pPr>
            <a:r>
              <a:rPr lang="ja-JP" altLang="en-US" sz="4400" dirty="0">
                <a:solidFill>
                  <a:srgbClr val="FF5A00"/>
                </a:solidFill>
                <a:effectLst>
                  <a:outerShdw blurRad="38100" dist="38100" dir="2700000" algn="tl">
                    <a:srgbClr val="C0C0C0"/>
                  </a:outerShdw>
                </a:effectLst>
                <a:latin typeface="HGPｺﾞｼｯｸE" pitchFamily="50" charset="-128"/>
                <a:ea typeface="HGPｺﾞｼｯｸE" pitchFamily="50" charset="-128"/>
              </a:rPr>
              <a:t>●</a:t>
            </a:r>
            <a:r>
              <a:rPr lang="ja-JP" altLang="en-US" sz="3600" dirty="0">
                <a:solidFill>
                  <a:srgbClr val="000000"/>
                </a:solidFill>
                <a:effectLst>
                  <a:outerShdw blurRad="38100" dist="38100" dir="2700000" algn="tl">
                    <a:srgbClr val="C0C0C0"/>
                  </a:outerShdw>
                </a:effectLst>
                <a:latin typeface="HGPｺﾞｼｯｸE" pitchFamily="50" charset="-128"/>
                <a:ea typeface="HGPｺﾞｼｯｸE" pitchFamily="50" charset="-128"/>
              </a:rPr>
              <a:t>青以外の色として、赤・緑・黒の　　</a:t>
            </a:r>
          </a:p>
          <a:p>
            <a:pPr>
              <a:defRPr/>
            </a:pPr>
            <a:r>
              <a:rPr lang="ja-JP" altLang="en-US" sz="3600" dirty="0">
                <a:solidFill>
                  <a:srgbClr val="000000"/>
                </a:solidFill>
                <a:effectLst>
                  <a:outerShdw blurRad="38100" dist="38100" dir="2700000" algn="tl">
                    <a:srgbClr val="C0C0C0"/>
                  </a:outerShdw>
                </a:effectLst>
                <a:latin typeface="HGPｺﾞｼｯｸE" pitchFamily="50" charset="-128"/>
                <a:ea typeface="HGPｺﾞｼｯｸE" pitchFamily="50" charset="-128"/>
              </a:rPr>
              <a:t>　　マーカーを（区別せずに）使う</a:t>
            </a:r>
          </a:p>
          <a:p>
            <a:pPr>
              <a:defRPr/>
            </a:pPr>
            <a:endParaRPr lang="ja-JP" altLang="en-US" sz="1000" u="sng" dirty="0">
              <a:solidFill>
                <a:srgbClr val="000099"/>
              </a:solidFill>
              <a:effectLst>
                <a:outerShdw blurRad="38100" dist="38100" dir="2700000" algn="tl">
                  <a:srgbClr val="C0C0C0"/>
                </a:outerShdw>
              </a:effectLst>
              <a:latin typeface="HGPｺﾞｼｯｸE" pitchFamily="50" charset="-128"/>
              <a:ea typeface="HGPｺﾞｼｯｸE" pitchFamily="50" charset="-128"/>
            </a:endParaRPr>
          </a:p>
          <a:p>
            <a:pPr>
              <a:defRPr/>
            </a:pPr>
            <a:r>
              <a:rPr lang="ja-JP" altLang="en-US" sz="3600" dirty="0">
                <a:solidFill>
                  <a:srgbClr val="000099"/>
                </a:solidFill>
                <a:latin typeface="HGPｺﾞｼｯｸE" pitchFamily="50" charset="-128"/>
                <a:ea typeface="HGPｺﾞｼｯｸE" pitchFamily="50" charset="-128"/>
              </a:rPr>
              <a:t>　　</a:t>
            </a:r>
            <a:r>
              <a:rPr lang="ja-JP" altLang="en-US" sz="3600" u="sng" dirty="0">
                <a:solidFill>
                  <a:srgbClr val="FF0000"/>
                </a:solidFill>
                <a:latin typeface="HGPｺﾞｼｯｸE" pitchFamily="50" charset="-128"/>
                <a:ea typeface="HGPｺﾞｼｯｸE" pitchFamily="50" charset="-128"/>
              </a:rPr>
              <a:t>赤</a:t>
            </a:r>
            <a:r>
              <a:rPr lang="ja-JP" altLang="en-US" sz="3600" u="sng" dirty="0">
                <a:solidFill>
                  <a:srgbClr val="000099"/>
                </a:solidFill>
                <a:latin typeface="HGPｺﾞｼｯｸE" pitchFamily="50" charset="-128"/>
                <a:ea typeface="HGPｺﾞｼｯｸE" pitchFamily="50" charset="-128"/>
              </a:rPr>
              <a:t>・</a:t>
            </a:r>
            <a:r>
              <a:rPr lang="ja-JP" altLang="en-US" sz="3600" u="sng" dirty="0">
                <a:solidFill>
                  <a:srgbClr val="009900"/>
                </a:solidFill>
                <a:latin typeface="HGPｺﾞｼｯｸE" pitchFamily="50" charset="-128"/>
                <a:ea typeface="HGPｺﾞｼｯｸE" pitchFamily="50" charset="-128"/>
              </a:rPr>
              <a:t>緑</a:t>
            </a:r>
            <a:r>
              <a:rPr lang="ja-JP" altLang="en-US" sz="3600" u="sng" dirty="0">
                <a:solidFill>
                  <a:srgbClr val="000099"/>
                </a:solidFill>
                <a:latin typeface="HGPｺﾞｼｯｸE" pitchFamily="50" charset="-128"/>
                <a:ea typeface="HGPｺﾞｼｯｸE" pitchFamily="50" charset="-128"/>
              </a:rPr>
              <a:t>・</a:t>
            </a:r>
            <a:r>
              <a:rPr lang="ja-JP" altLang="en-US" sz="3600" u="sng" dirty="0">
                <a:solidFill>
                  <a:srgbClr val="000000"/>
                </a:solidFill>
                <a:latin typeface="HGPｺﾞｼｯｸE" pitchFamily="50" charset="-128"/>
                <a:ea typeface="HGPｺﾞｼｯｸE" pitchFamily="50" charset="-128"/>
              </a:rPr>
              <a:t>黒</a:t>
            </a:r>
            <a:r>
              <a:rPr lang="ja-JP" altLang="en-US" sz="3600" u="sng" dirty="0">
                <a:solidFill>
                  <a:srgbClr val="000099"/>
                </a:solidFill>
                <a:latin typeface="HGPｺﾞｼｯｸE" pitchFamily="50" charset="-128"/>
                <a:ea typeface="HGPｺﾞｼｯｸE" pitchFamily="50" charset="-128"/>
              </a:rPr>
              <a:t>のマーカー</a:t>
            </a:r>
            <a:r>
              <a:rPr lang="ja-JP" altLang="en-US" sz="3600" dirty="0">
                <a:solidFill>
                  <a:srgbClr val="000099"/>
                </a:solidFill>
                <a:latin typeface="HGPｺﾞｼｯｸE" pitchFamily="50" charset="-128"/>
                <a:ea typeface="HGPｺﾞｼｯｸE" pitchFamily="50" charset="-128"/>
              </a:rPr>
              <a:t>は、それぞれの　</a:t>
            </a:r>
          </a:p>
          <a:p>
            <a:pPr>
              <a:defRPr/>
            </a:pPr>
            <a:r>
              <a:rPr lang="ja-JP" altLang="en-US" sz="3600" dirty="0">
                <a:solidFill>
                  <a:srgbClr val="000099"/>
                </a:solidFill>
                <a:latin typeface="HGPｺﾞｼｯｸE" pitchFamily="50" charset="-128"/>
                <a:ea typeface="HGPｺﾞｼｯｸE" pitchFamily="50" charset="-128"/>
              </a:rPr>
              <a:t>　　 色が白い背景では区別しづらい</a:t>
            </a:r>
          </a:p>
          <a:p>
            <a:pPr>
              <a:defRPr/>
            </a:pPr>
            <a:endParaRPr lang="ja-JP" altLang="en-US" sz="3600" dirty="0">
              <a:solidFill>
                <a:srgbClr val="000099"/>
              </a:solidFill>
              <a:latin typeface="HGPｺﾞｼｯｸE" pitchFamily="50" charset="-128"/>
              <a:ea typeface="HGPｺﾞｼｯｸE" pitchFamily="50" charset="-128"/>
            </a:endParaRPr>
          </a:p>
          <a:p>
            <a:pPr>
              <a:defRPr/>
            </a:pPr>
            <a:endParaRPr lang="ja-JP" altLang="en-US" sz="1200" dirty="0">
              <a:solidFill>
                <a:srgbClr val="000099"/>
              </a:solidFill>
              <a:latin typeface="HGPｺﾞｼｯｸE" pitchFamily="50" charset="-128"/>
              <a:ea typeface="HGPｺﾞｼｯｸE" pitchFamily="50" charset="-128"/>
            </a:endParaRPr>
          </a:p>
          <a:p>
            <a:pPr>
              <a:defRPr/>
            </a:pPr>
            <a:endParaRPr lang="ja-JP" altLang="en-US" sz="1200" b="1" dirty="0">
              <a:solidFill>
                <a:srgbClr val="000099"/>
              </a:solidFill>
              <a:latin typeface="平成角ゴシック" charset="-128"/>
            </a:endParaRPr>
          </a:p>
          <a:p>
            <a:pPr>
              <a:defRPr/>
            </a:pPr>
            <a:endParaRPr lang="ja-JP" altLang="en-US" sz="1200" b="1" dirty="0">
              <a:solidFill>
                <a:srgbClr val="001999"/>
              </a:solidFill>
              <a:latin typeface="平成角ゴシック" charset="-128"/>
              <a:ea typeface="平成角ゴシック" charset="-128"/>
            </a:endParaRPr>
          </a:p>
          <a:p>
            <a:pPr>
              <a:defRPr/>
            </a:pPr>
            <a:endParaRPr lang="en-US" altLang="ja-JP" sz="1200" b="1" dirty="0">
              <a:solidFill>
                <a:srgbClr val="001999"/>
              </a:solidFill>
              <a:latin typeface="平成角ゴシック" charset="-128"/>
              <a:ea typeface="平成角ゴシック" charset="-128"/>
            </a:endParaRPr>
          </a:p>
        </p:txBody>
      </p:sp>
      <p:pic>
        <p:nvPicPr>
          <p:cNvPr id="51204" name="Picture 5" descr="1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007" y="5508317"/>
            <a:ext cx="2808287" cy="7064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05" name="Rectangle 6"/>
          <p:cNvSpPr>
            <a:spLocks noChangeArrowheads="1"/>
          </p:cNvSpPr>
          <p:nvPr/>
        </p:nvSpPr>
        <p:spPr bwMode="auto">
          <a:xfrm>
            <a:off x="3779838" y="5590406"/>
            <a:ext cx="4968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r>
              <a:rPr lang="en-US" altLang="ja-JP" sz="3200" dirty="0">
                <a:solidFill>
                  <a:srgbClr val="000000"/>
                </a:solidFill>
                <a:latin typeface="HGPｺﾞｼｯｸE" pitchFamily="50" charset="-128"/>
                <a:ea typeface="HGPｺﾞｼｯｸE" pitchFamily="50" charset="-128"/>
              </a:rPr>
              <a:t>← </a:t>
            </a:r>
            <a:r>
              <a:rPr lang="ja-JP" altLang="en-US" sz="3200" dirty="0">
                <a:solidFill>
                  <a:srgbClr val="000000"/>
                </a:solidFill>
                <a:latin typeface="HGPｺﾞｼｯｸE" pitchFamily="50" charset="-128"/>
                <a:ea typeface="HGPｺﾞｼｯｸE" pitchFamily="50" charset="-128"/>
              </a:rPr>
              <a:t>１型色覚の人の見え方</a:t>
            </a:r>
          </a:p>
        </p:txBody>
      </p:sp>
      <p:sp>
        <p:nvSpPr>
          <p:cNvPr id="51206" name="Text Box 7"/>
          <p:cNvSpPr txBox="1">
            <a:spLocks noChangeArrowheads="1"/>
          </p:cNvSpPr>
          <p:nvPr/>
        </p:nvSpPr>
        <p:spPr bwMode="auto">
          <a:xfrm>
            <a:off x="1278247" y="404664"/>
            <a:ext cx="6731967" cy="707886"/>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800">
                <a:solidFill>
                  <a:schemeClr val="tx1"/>
                </a:solidFill>
                <a:latin typeface="Times New Roman" pitchFamily="18" charset="0"/>
                <a:ea typeface="ＭＳ Ｐゴシック" pitchFamily="50" charset="-128"/>
              </a:defRPr>
            </a:lvl1pPr>
            <a:lvl2pPr marL="742950" indent="-285750" eaLnBrk="0" hangingPunct="0">
              <a:defRPr kumimoji="1" sz="2800">
                <a:solidFill>
                  <a:schemeClr val="tx1"/>
                </a:solidFill>
                <a:latin typeface="Times New Roman" pitchFamily="18" charset="0"/>
                <a:ea typeface="ＭＳ Ｐゴシック" pitchFamily="50" charset="-128"/>
              </a:defRPr>
            </a:lvl2pPr>
            <a:lvl3pPr marL="1143000" indent="-228600" eaLnBrk="0" hangingPunct="0">
              <a:defRPr kumimoji="1" sz="2800">
                <a:solidFill>
                  <a:schemeClr val="tx1"/>
                </a:solidFill>
                <a:latin typeface="Times New Roman" pitchFamily="18" charset="0"/>
                <a:ea typeface="ＭＳ Ｐゴシック" pitchFamily="50" charset="-128"/>
              </a:defRPr>
            </a:lvl3pPr>
            <a:lvl4pPr marL="1600200" indent="-228600" eaLnBrk="0" hangingPunct="0">
              <a:defRPr kumimoji="1" sz="2800">
                <a:solidFill>
                  <a:schemeClr val="tx1"/>
                </a:solidFill>
                <a:latin typeface="Times New Roman" pitchFamily="18" charset="0"/>
                <a:ea typeface="ＭＳ Ｐゴシック" pitchFamily="50" charset="-128"/>
              </a:defRPr>
            </a:lvl4pPr>
            <a:lvl5pPr marL="2057400" indent="-228600" eaLnBrk="0" hangingPunct="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r>
              <a:rPr lang="ja-JP" altLang="en-US" sz="4000" u="sng" dirty="0">
                <a:latin typeface="+mj-ea"/>
                <a:ea typeface="+mj-ea"/>
              </a:rPr>
              <a:t>ホワイトボード</a:t>
            </a:r>
            <a:r>
              <a:rPr lang="ja-JP" altLang="en-US" sz="4000" dirty="0">
                <a:latin typeface="+mj-ea"/>
                <a:ea typeface="+mj-ea"/>
              </a:rPr>
              <a:t>を使う授業は？</a:t>
            </a:r>
          </a:p>
        </p:txBody>
      </p:sp>
      <p:sp>
        <p:nvSpPr>
          <p:cNvPr id="7" name="テキスト ボックス 3"/>
          <p:cNvSpPr txBox="1">
            <a:spLocks noChangeArrowheads="1"/>
          </p:cNvSpPr>
          <p:nvPr/>
        </p:nvSpPr>
        <p:spPr bwMode="auto">
          <a:xfrm>
            <a:off x="5148064" y="6630988"/>
            <a:ext cx="3238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spcBef>
                <a:spcPct val="50000"/>
              </a:spcBef>
            </a:pPr>
            <a:r>
              <a:rPr lang="ja-JP" altLang="en-US" sz="800" dirty="0">
                <a:latin typeface="ＭＳ Ｐ明朝" pitchFamily="18" charset="-128"/>
                <a:ea typeface="ＭＳ Ｐ明朝" pitchFamily="18" charset="-128"/>
              </a:rPr>
              <a:t>鈴木一作先生</a:t>
            </a:r>
            <a:r>
              <a:rPr lang="en-US" altLang="ja-JP" sz="800" dirty="0">
                <a:latin typeface="ＭＳ Ｐ明朝" pitchFamily="18" charset="-128"/>
                <a:ea typeface="ＭＳ Ｐ明朝" pitchFamily="18" charset="-128"/>
              </a:rPr>
              <a:t>(</a:t>
            </a:r>
            <a:r>
              <a:rPr lang="ja-JP" altLang="en-US" sz="800" dirty="0">
                <a:latin typeface="ＭＳ Ｐ明朝" pitchFamily="18" charset="-128"/>
                <a:ea typeface="ＭＳ Ｐ明朝" pitchFamily="18" charset="-128"/>
              </a:rPr>
              <a:t>山形県眼科医会）作成</a:t>
            </a:r>
            <a:r>
              <a:rPr lang="en-US" altLang="ja-JP" sz="800" dirty="0">
                <a:latin typeface="ＭＳ Ｐ明朝" pitchFamily="18" charset="-128"/>
                <a:ea typeface="ＭＳ Ｐ明朝" pitchFamily="18" charset="-128"/>
              </a:rPr>
              <a:t>CD </a:t>
            </a:r>
            <a:r>
              <a:rPr lang="ja-JP" altLang="en-US" sz="800" dirty="0">
                <a:latin typeface="ＭＳ Ｐ明朝" pitchFamily="18" charset="-128"/>
                <a:ea typeface="ＭＳ Ｐ明朝" pitchFamily="18" charset="-128"/>
              </a:rPr>
              <a:t>「色覚異常のお話」改変</a:t>
            </a:r>
          </a:p>
        </p:txBody>
      </p:sp>
    </p:spTree>
    <p:extLst>
      <p:ext uri="{BB962C8B-B14F-4D97-AF65-F5344CB8AC3E}">
        <p14:creationId xmlns:p14="http://schemas.microsoft.com/office/powerpoint/2010/main" val="3279014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6386513" y="1484313"/>
            <a:ext cx="226853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buFont typeface="Wingdings" panose="05000000000000000000" pitchFamily="2" charset="2"/>
              <a:buNone/>
            </a:pPr>
            <a:r>
              <a:rPr lang="ja-JP" altLang="en-US" sz="2400" b="1">
                <a:solidFill>
                  <a:srgbClr val="000000"/>
                </a:solidFill>
                <a:latin typeface="ＭＳ ゴシック" panose="020B0609070205080204" pitchFamily="49" charset="-128"/>
                <a:ea typeface="ＭＳ ゴシック" panose="020B0609070205080204" pitchFamily="49" charset="-128"/>
              </a:rPr>
              <a:t> ○ 良い例</a:t>
            </a:r>
            <a:endParaRPr lang="ja-JP" altLang="en-US" sz="2400" b="1">
              <a:latin typeface="ＭＳ ゴシック" panose="020B0609070205080204" pitchFamily="49" charset="-128"/>
              <a:ea typeface="ＭＳ ゴシック" panose="020B0609070205080204" pitchFamily="49" charset="-128"/>
            </a:endParaRPr>
          </a:p>
        </p:txBody>
      </p:sp>
      <p:sp>
        <p:nvSpPr>
          <p:cNvPr id="26628" name="Rectangle 15"/>
          <p:cNvSpPr>
            <a:spLocks noChangeArrowheads="1"/>
          </p:cNvSpPr>
          <p:nvPr/>
        </p:nvSpPr>
        <p:spPr bwMode="auto">
          <a:xfrm>
            <a:off x="204912" y="1176072"/>
            <a:ext cx="5699001" cy="4413516"/>
          </a:xfrm>
          <a:prstGeom prst="rect">
            <a:avLst/>
          </a:prstGeom>
          <a:noFill/>
          <a:ln w="9525">
            <a:solidFill>
              <a:srgbClr val="00B0F0"/>
            </a:solidFill>
            <a:miter lim="800000"/>
            <a:headEnd/>
            <a:tailEnd/>
          </a:ln>
        </p:spPr>
        <p:txBody>
          <a:bodyPr wrap="square" anchor="ctr">
            <a:spAutoFit/>
          </a:bodyPr>
          <a:lstStyle/>
          <a:p>
            <a:pPr algn="l">
              <a:lnSpc>
                <a:spcPct val="120000"/>
              </a:lnSpc>
              <a:spcBef>
                <a:spcPct val="0"/>
              </a:spcBef>
              <a:buClrTx/>
              <a:buSzTx/>
              <a:buFontTx/>
              <a:buNone/>
              <a:defRPr/>
            </a:pPr>
            <a:r>
              <a:rPr lang="ja-JP" altLang="en-US" sz="2400" b="1" dirty="0">
                <a:solidFill>
                  <a:srgbClr val="3333CC"/>
                </a:solidFill>
              </a:rPr>
              <a:t>● 暗い色の背景の場合</a:t>
            </a:r>
            <a:endParaRPr lang="en-US" altLang="ja-JP" sz="2400" b="1" dirty="0">
              <a:solidFill>
                <a:srgbClr val="3333CC"/>
              </a:solidFill>
            </a:endParaRPr>
          </a:p>
          <a:p>
            <a:pPr algn="l">
              <a:lnSpc>
                <a:spcPct val="120000"/>
              </a:lnSpc>
              <a:spcBef>
                <a:spcPct val="0"/>
              </a:spcBef>
              <a:buClrTx/>
              <a:buSzTx/>
              <a:buFontTx/>
              <a:buNone/>
              <a:defRPr/>
            </a:pPr>
            <a:r>
              <a:rPr lang="ja-JP" altLang="en-US" sz="2400" dirty="0"/>
              <a:t>　　 文字は明るい色を使い、暗い色は</a:t>
            </a:r>
            <a:endParaRPr lang="en-US" altLang="ja-JP" sz="2400" dirty="0"/>
          </a:p>
          <a:p>
            <a:pPr algn="l">
              <a:lnSpc>
                <a:spcPct val="120000"/>
              </a:lnSpc>
              <a:spcBef>
                <a:spcPct val="0"/>
              </a:spcBef>
              <a:buClrTx/>
              <a:buSzTx/>
              <a:buFontTx/>
              <a:buNone/>
              <a:defRPr/>
            </a:pPr>
            <a:r>
              <a:rPr lang="ja-JP" altLang="en-US" sz="2400" dirty="0"/>
              <a:t>　　避けましょう。</a:t>
            </a:r>
            <a:endParaRPr lang="en-US" altLang="ja-JP" sz="2400" dirty="0"/>
          </a:p>
          <a:p>
            <a:pPr algn="l">
              <a:lnSpc>
                <a:spcPct val="120000"/>
              </a:lnSpc>
              <a:spcBef>
                <a:spcPct val="0"/>
              </a:spcBef>
              <a:buClrTx/>
              <a:buSzTx/>
              <a:buFontTx/>
              <a:buNone/>
              <a:defRPr/>
            </a:pPr>
            <a:r>
              <a:rPr lang="ja-JP" altLang="en-US" sz="2400" dirty="0">
                <a:latin typeface="+mn-ea"/>
              </a:rPr>
              <a:t>　  </a:t>
            </a:r>
            <a:r>
              <a:rPr lang="ja-JP" altLang="en-US" sz="2400" u="sng" dirty="0">
                <a:latin typeface="+mn-ea"/>
              </a:rPr>
              <a:t>白と黄色が、最も適しています</a:t>
            </a:r>
            <a:r>
              <a:rPr lang="ja-JP" altLang="en-US" sz="2400" dirty="0">
                <a:latin typeface="+mn-ea"/>
              </a:rPr>
              <a:t>。</a:t>
            </a:r>
            <a:endParaRPr lang="en-US" altLang="ja-JP" sz="2400" dirty="0">
              <a:latin typeface="+mn-ea"/>
            </a:endParaRPr>
          </a:p>
          <a:p>
            <a:pPr algn="l">
              <a:lnSpc>
                <a:spcPct val="120000"/>
              </a:lnSpc>
              <a:spcBef>
                <a:spcPct val="0"/>
              </a:spcBef>
              <a:buClrTx/>
              <a:buSzTx/>
              <a:buFontTx/>
              <a:buNone/>
              <a:defRPr/>
            </a:pPr>
            <a:r>
              <a:rPr lang="ja-JP" altLang="en-US" sz="2400" dirty="0">
                <a:latin typeface="+mn-ea"/>
              </a:rPr>
              <a:t>　  （明るい水色、明るいオレンジも可）</a:t>
            </a:r>
            <a:endParaRPr lang="en-US" altLang="ja-JP" sz="2400" dirty="0">
              <a:latin typeface="+mn-ea"/>
            </a:endParaRPr>
          </a:p>
          <a:p>
            <a:pPr algn="l">
              <a:lnSpc>
                <a:spcPct val="120000"/>
              </a:lnSpc>
              <a:spcBef>
                <a:spcPct val="0"/>
              </a:spcBef>
              <a:buClrTx/>
              <a:buSzTx/>
              <a:buFontTx/>
              <a:buNone/>
              <a:defRPr/>
            </a:pPr>
            <a:endParaRPr lang="en-US" altLang="ja-JP" sz="2400" dirty="0">
              <a:latin typeface="+mn-ea"/>
            </a:endParaRPr>
          </a:p>
          <a:p>
            <a:pPr algn="l">
              <a:lnSpc>
                <a:spcPct val="90000"/>
              </a:lnSpc>
              <a:buFontTx/>
              <a:buNone/>
              <a:defRPr/>
            </a:pPr>
            <a:r>
              <a:rPr lang="ja-JP" altLang="en-US" sz="2400" b="1" dirty="0">
                <a:solidFill>
                  <a:srgbClr val="3333CC"/>
                </a:solidFill>
                <a:latin typeface="+mn-ea"/>
              </a:rPr>
              <a:t>● 淡い色の</a:t>
            </a:r>
            <a:r>
              <a:rPr lang="ja-JP" altLang="en-US" sz="2400" b="1" dirty="0">
                <a:solidFill>
                  <a:srgbClr val="3333CC"/>
                </a:solidFill>
              </a:rPr>
              <a:t>背景の場合</a:t>
            </a:r>
            <a:endParaRPr lang="en-US" altLang="ja-JP" sz="2400" b="1" dirty="0">
              <a:solidFill>
                <a:srgbClr val="3333CC"/>
              </a:solidFill>
            </a:endParaRPr>
          </a:p>
          <a:p>
            <a:pPr algn="l">
              <a:lnSpc>
                <a:spcPct val="90000"/>
              </a:lnSpc>
              <a:buFontTx/>
              <a:buNone/>
              <a:defRPr/>
            </a:pPr>
            <a:r>
              <a:rPr lang="ja-JP" altLang="en-US" sz="2400" dirty="0"/>
              <a:t>　　 文字は濃い色を使い、淡い色は</a:t>
            </a:r>
            <a:endParaRPr lang="en-US" altLang="ja-JP" sz="2400" dirty="0"/>
          </a:p>
          <a:p>
            <a:pPr algn="l">
              <a:lnSpc>
                <a:spcPct val="90000"/>
              </a:lnSpc>
              <a:buFontTx/>
              <a:buNone/>
              <a:defRPr/>
            </a:pPr>
            <a:r>
              <a:rPr lang="ja-JP" altLang="en-US" sz="2400" dirty="0"/>
              <a:t>　　避けましょう。</a:t>
            </a:r>
            <a:endParaRPr lang="en-US" altLang="ja-JP" sz="2400" dirty="0"/>
          </a:p>
          <a:p>
            <a:pPr algn="l">
              <a:lnSpc>
                <a:spcPct val="90000"/>
              </a:lnSpc>
              <a:buFontTx/>
              <a:buNone/>
              <a:defRPr/>
            </a:pPr>
            <a:r>
              <a:rPr lang="ja-JP" altLang="en-US" sz="2400" dirty="0">
                <a:latin typeface="+mn-ea"/>
              </a:rPr>
              <a:t>　　  </a:t>
            </a:r>
            <a:r>
              <a:rPr lang="ja-JP" altLang="en-US" sz="2400" u="sng" dirty="0">
                <a:latin typeface="+mn-ea"/>
              </a:rPr>
              <a:t>黒と青色が、最も適しています</a:t>
            </a:r>
            <a:r>
              <a:rPr lang="ja-JP" altLang="en-US" sz="2400" dirty="0">
                <a:latin typeface="+mn-ea"/>
              </a:rPr>
              <a:t>。</a:t>
            </a:r>
            <a:endParaRPr lang="en-US" altLang="ja-JP" sz="2400" dirty="0">
              <a:latin typeface="+mn-ea"/>
            </a:endParaRPr>
          </a:p>
          <a:p>
            <a:pPr algn="l">
              <a:lnSpc>
                <a:spcPct val="90000"/>
              </a:lnSpc>
              <a:buFontTx/>
              <a:buNone/>
              <a:defRPr/>
            </a:pPr>
            <a:r>
              <a:rPr lang="ja-JP" altLang="en-US" sz="2400" dirty="0">
                <a:latin typeface="+mn-ea"/>
              </a:rPr>
              <a:t>　　（濃いオレンジも可）</a:t>
            </a:r>
            <a:endParaRPr lang="ja-JP" altLang="en-US" sz="2400" dirty="0"/>
          </a:p>
        </p:txBody>
      </p:sp>
      <p:sp>
        <p:nvSpPr>
          <p:cNvPr id="30724" name="Text Box 11"/>
          <p:cNvSpPr txBox="1">
            <a:spLocks noChangeArrowheads="1"/>
          </p:cNvSpPr>
          <p:nvPr/>
        </p:nvSpPr>
        <p:spPr bwMode="auto">
          <a:xfrm>
            <a:off x="6227763" y="1989138"/>
            <a:ext cx="2374900" cy="503237"/>
          </a:xfrm>
          <a:prstGeom prst="rect">
            <a:avLst/>
          </a:prstGeom>
          <a:solidFill>
            <a:schemeClr val="tx1"/>
          </a:solidFill>
          <a:ln w="9525">
            <a:solidFill>
              <a:schemeClr val="tx1"/>
            </a:solidFill>
            <a:miter lim="800000"/>
            <a:headEnd/>
            <a:tailEnd/>
          </a:ln>
        </p:spPr>
        <p:txBody>
          <a:bodyPr/>
          <a:lstStyle>
            <a:lvl1pPr marL="342900" indent="-342900"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Wingdings" panose="05000000000000000000" pitchFamily="2" charset="2"/>
              <a:buNone/>
            </a:pPr>
            <a:r>
              <a:rPr lang="ja-JP" altLang="en-US" sz="2400" dirty="0">
                <a:solidFill>
                  <a:schemeClr val="bg1"/>
                </a:solidFill>
                <a:latin typeface="HGPｺﾞｼｯｸE" panose="020B0900000000000000" pitchFamily="50" charset="-128"/>
                <a:ea typeface="HGPｺﾞｼｯｸE" panose="020B0900000000000000" pitchFamily="50" charset="-128"/>
              </a:rPr>
              <a:t>「学校保健」</a:t>
            </a:r>
          </a:p>
        </p:txBody>
      </p:sp>
      <p:sp>
        <p:nvSpPr>
          <p:cNvPr id="12" name="Rectangle 6"/>
          <p:cNvSpPr txBox="1">
            <a:spLocks noChangeArrowheads="1"/>
          </p:cNvSpPr>
          <p:nvPr/>
        </p:nvSpPr>
        <p:spPr bwMode="auto">
          <a:xfrm>
            <a:off x="827584" y="44624"/>
            <a:ext cx="7344816" cy="620689"/>
          </a:xfrm>
          <a:prstGeom prst="rect">
            <a:avLst/>
          </a:prstGeom>
          <a:noFill/>
          <a:ln w="9525">
            <a:solidFill>
              <a:srgbClr val="00B0F0"/>
            </a:solidFill>
            <a:miter lim="800000"/>
            <a:headEnd/>
            <a:tailEnd/>
          </a:ln>
        </p:spPr>
        <p:txBody>
          <a:bodyPr anchor="b"/>
          <a:lstStyle/>
          <a:p>
            <a:pPr marL="441325" indent="-441325" algn="l">
              <a:spcBef>
                <a:spcPct val="0"/>
              </a:spcBef>
              <a:buClrTx/>
              <a:buSzTx/>
              <a:buFontTx/>
              <a:buNone/>
              <a:defRPr/>
            </a:pPr>
            <a:r>
              <a:rPr lang="ja-JP" altLang="en-US" sz="3600" b="1" kern="0" dirty="0">
                <a:cs typeface="+mj-cs"/>
              </a:rPr>
              <a:t>文字と背景との組み合わせの注意点</a:t>
            </a:r>
          </a:p>
        </p:txBody>
      </p:sp>
      <p:sp>
        <p:nvSpPr>
          <p:cNvPr id="30726" name="Text Box 11"/>
          <p:cNvSpPr txBox="1">
            <a:spLocks noChangeArrowheads="1"/>
          </p:cNvSpPr>
          <p:nvPr/>
        </p:nvSpPr>
        <p:spPr bwMode="auto">
          <a:xfrm>
            <a:off x="6227763" y="2636838"/>
            <a:ext cx="2374900" cy="504825"/>
          </a:xfrm>
          <a:prstGeom prst="rect">
            <a:avLst/>
          </a:prstGeom>
          <a:solidFill>
            <a:schemeClr val="tx1"/>
          </a:solidFill>
          <a:ln w="9525">
            <a:solidFill>
              <a:schemeClr val="tx1"/>
            </a:solidFill>
            <a:miter lim="800000"/>
            <a:headEnd/>
            <a:tailEnd/>
          </a:ln>
        </p:spPr>
        <p:txBody>
          <a:bodyPr/>
          <a:lstStyle>
            <a:lvl1pPr marL="342900" indent="-342900"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Wingdings" panose="05000000000000000000" pitchFamily="2" charset="2"/>
              <a:buNone/>
            </a:pPr>
            <a:r>
              <a:rPr lang="ja-JP" altLang="en-US" sz="2400" dirty="0">
                <a:solidFill>
                  <a:srgbClr val="FFFF00"/>
                </a:solidFill>
                <a:latin typeface="HGPｺﾞｼｯｸE" panose="020B0900000000000000" pitchFamily="50" charset="-128"/>
                <a:ea typeface="HGPｺﾞｼｯｸE" panose="020B0900000000000000" pitchFamily="50" charset="-128"/>
              </a:rPr>
              <a:t>「学校保健」</a:t>
            </a:r>
          </a:p>
        </p:txBody>
      </p:sp>
      <p:sp>
        <p:nvSpPr>
          <p:cNvPr id="15" name="Text Box 11"/>
          <p:cNvSpPr txBox="1">
            <a:spLocks noChangeArrowheads="1"/>
          </p:cNvSpPr>
          <p:nvPr/>
        </p:nvSpPr>
        <p:spPr bwMode="auto">
          <a:xfrm>
            <a:off x="6227763" y="3284538"/>
            <a:ext cx="2374900" cy="504825"/>
          </a:xfrm>
          <a:prstGeom prst="rect">
            <a:avLst/>
          </a:prstGeom>
          <a:solidFill>
            <a:srgbClr val="002060"/>
          </a:solidFill>
          <a:ln w="9525">
            <a:solidFill>
              <a:schemeClr val="tx1"/>
            </a:solidFill>
            <a:miter lim="800000"/>
            <a:headEnd/>
            <a:tailEnd/>
          </a:ln>
        </p:spPr>
        <p:txBody>
          <a:bodyPr/>
          <a:lstStyle/>
          <a:p>
            <a:pPr marL="342900" indent="-342900">
              <a:defRPr/>
            </a:pPr>
            <a:r>
              <a:rPr lang="ja-JP" altLang="en-US" sz="2400" dirty="0">
                <a:solidFill>
                  <a:schemeClr val="accent1">
                    <a:lumMod val="40000"/>
                    <a:lumOff val="60000"/>
                  </a:schemeClr>
                </a:solidFill>
                <a:latin typeface="HGPｺﾞｼｯｸE" pitchFamily="50" charset="-128"/>
                <a:ea typeface="HGPｺﾞｼｯｸE" pitchFamily="50" charset="-128"/>
              </a:rPr>
              <a:t>　　「学校保健」</a:t>
            </a:r>
          </a:p>
        </p:txBody>
      </p:sp>
      <p:sp>
        <p:nvSpPr>
          <p:cNvPr id="30728" name="Text Box 11"/>
          <p:cNvSpPr txBox="1">
            <a:spLocks noChangeArrowheads="1"/>
          </p:cNvSpPr>
          <p:nvPr/>
        </p:nvSpPr>
        <p:spPr bwMode="auto">
          <a:xfrm>
            <a:off x="6227763" y="3933825"/>
            <a:ext cx="2374900" cy="503238"/>
          </a:xfrm>
          <a:prstGeom prst="rect">
            <a:avLst/>
          </a:prstGeom>
          <a:solidFill>
            <a:srgbClr val="002060"/>
          </a:solidFill>
          <a:ln w="9525">
            <a:solidFill>
              <a:schemeClr val="tx1"/>
            </a:solidFill>
            <a:miter lim="800000"/>
            <a:headEnd/>
            <a:tailEnd/>
          </a:ln>
        </p:spPr>
        <p:txBody>
          <a:bodyPr/>
          <a:lstStyle>
            <a:lvl1pPr marL="342900" indent="-342900"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Wingdings" panose="05000000000000000000" pitchFamily="2" charset="2"/>
              <a:buNone/>
            </a:pPr>
            <a:r>
              <a:rPr lang="ja-JP" altLang="en-US" sz="2400" dirty="0">
                <a:solidFill>
                  <a:srgbClr val="FF9900"/>
                </a:solidFill>
                <a:latin typeface="HGPｺﾞｼｯｸE" panose="020B0900000000000000" pitchFamily="50" charset="-128"/>
                <a:ea typeface="HGPｺﾞｼｯｸE" panose="020B0900000000000000" pitchFamily="50" charset="-128"/>
              </a:rPr>
              <a:t>「学校保健」</a:t>
            </a:r>
          </a:p>
        </p:txBody>
      </p:sp>
      <p:sp>
        <p:nvSpPr>
          <p:cNvPr id="30729" name="Text Box 11"/>
          <p:cNvSpPr txBox="1">
            <a:spLocks noChangeArrowheads="1"/>
          </p:cNvSpPr>
          <p:nvPr/>
        </p:nvSpPr>
        <p:spPr bwMode="auto">
          <a:xfrm>
            <a:off x="6227763" y="4581525"/>
            <a:ext cx="2374900" cy="503238"/>
          </a:xfrm>
          <a:prstGeom prst="rect">
            <a:avLst/>
          </a:prstGeom>
          <a:solidFill>
            <a:schemeClr val="bg1"/>
          </a:solidFill>
          <a:ln w="9525">
            <a:solidFill>
              <a:schemeClr val="tx1"/>
            </a:solidFill>
            <a:miter lim="800000"/>
            <a:headEnd/>
            <a:tailEnd/>
          </a:ln>
        </p:spPr>
        <p:txBody>
          <a:bodyPr/>
          <a:lstStyle>
            <a:lvl1pPr marL="342900" indent="-342900"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Wingdings" panose="05000000000000000000" pitchFamily="2" charset="2"/>
              <a:buNone/>
            </a:pPr>
            <a:r>
              <a:rPr lang="ja-JP" altLang="en-US" sz="2400" dirty="0">
                <a:latin typeface="HGPｺﾞｼｯｸE" panose="020B0900000000000000" pitchFamily="50" charset="-128"/>
                <a:ea typeface="HGPｺﾞｼｯｸE" panose="020B0900000000000000" pitchFamily="50" charset="-128"/>
              </a:rPr>
              <a:t>「学校保健」</a:t>
            </a:r>
          </a:p>
        </p:txBody>
      </p:sp>
      <p:sp>
        <p:nvSpPr>
          <p:cNvPr id="30730" name="Text Box 11"/>
          <p:cNvSpPr txBox="1">
            <a:spLocks noChangeArrowheads="1"/>
          </p:cNvSpPr>
          <p:nvPr/>
        </p:nvSpPr>
        <p:spPr bwMode="auto">
          <a:xfrm>
            <a:off x="6227763" y="5229225"/>
            <a:ext cx="2374900" cy="503238"/>
          </a:xfrm>
          <a:prstGeom prst="rect">
            <a:avLst/>
          </a:prstGeom>
          <a:solidFill>
            <a:schemeClr val="bg1"/>
          </a:solidFill>
          <a:ln w="9525">
            <a:solidFill>
              <a:schemeClr val="tx1"/>
            </a:solidFill>
            <a:miter lim="800000"/>
            <a:headEnd/>
            <a:tailEnd/>
          </a:ln>
        </p:spPr>
        <p:txBody>
          <a:bodyPr/>
          <a:lstStyle>
            <a:lvl1pPr marL="342900" indent="-342900"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Wingdings" panose="05000000000000000000" pitchFamily="2" charset="2"/>
              <a:buNone/>
            </a:pPr>
            <a:r>
              <a:rPr lang="ja-JP" altLang="en-US" sz="2400" dirty="0">
                <a:solidFill>
                  <a:srgbClr val="3333CC"/>
                </a:solidFill>
                <a:latin typeface="HGPｺﾞｼｯｸE" panose="020B0900000000000000" pitchFamily="50" charset="-128"/>
                <a:ea typeface="HGPｺﾞｼｯｸE" panose="020B0900000000000000" pitchFamily="50" charset="-128"/>
              </a:rPr>
              <a:t>「学校保健」</a:t>
            </a:r>
          </a:p>
        </p:txBody>
      </p:sp>
      <p:sp>
        <p:nvSpPr>
          <p:cNvPr id="30731" name="Text Box 11"/>
          <p:cNvSpPr txBox="1">
            <a:spLocks noChangeArrowheads="1"/>
          </p:cNvSpPr>
          <p:nvPr/>
        </p:nvSpPr>
        <p:spPr bwMode="auto">
          <a:xfrm>
            <a:off x="6227763" y="5876925"/>
            <a:ext cx="2374900" cy="504825"/>
          </a:xfrm>
          <a:prstGeom prst="rect">
            <a:avLst/>
          </a:prstGeom>
          <a:solidFill>
            <a:srgbClr val="FFFF99"/>
          </a:solidFill>
          <a:ln w="9525">
            <a:solidFill>
              <a:schemeClr val="tx1"/>
            </a:solidFill>
            <a:miter lim="800000"/>
            <a:headEnd/>
            <a:tailEnd/>
          </a:ln>
        </p:spPr>
        <p:txBody>
          <a:bodyPr/>
          <a:lstStyle>
            <a:lvl1pPr marL="342900" indent="-342900"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Wingdings" panose="05000000000000000000" pitchFamily="2" charset="2"/>
              <a:buNone/>
            </a:pPr>
            <a:r>
              <a:rPr lang="ja-JP" altLang="en-US" sz="2400" dirty="0">
                <a:solidFill>
                  <a:srgbClr val="FF0000"/>
                </a:solidFill>
                <a:latin typeface="HGPｺﾞｼｯｸE" panose="020B0900000000000000" pitchFamily="50" charset="-128"/>
                <a:ea typeface="HGPｺﾞｼｯｸE" panose="020B0900000000000000" pitchFamily="50" charset="-128"/>
              </a:rPr>
              <a:t>「学校保健」</a:t>
            </a:r>
          </a:p>
        </p:txBody>
      </p:sp>
      <p:sp>
        <p:nvSpPr>
          <p:cNvPr id="30732" name="正方形/長方形 12"/>
          <p:cNvSpPr>
            <a:spLocks noChangeArrowheads="1"/>
          </p:cNvSpPr>
          <p:nvPr/>
        </p:nvSpPr>
        <p:spPr bwMode="auto">
          <a:xfrm>
            <a:off x="323528" y="5589588"/>
            <a:ext cx="5580385"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buFontTx/>
              <a:buNone/>
            </a:pPr>
            <a:r>
              <a:rPr lang="ja-JP" altLang="en-US" sz="1800" b="1" dirty="0">
                <a:latin typeface="ＭＳ ゴシック" panose="020B0609070205080204" pitchFamily="49" charset="-128"/>
                <a:ea typeface="ＭＳ ゴシック" panose="020B0609070205080204" pitchFamily="49" charset="-128"/>
              </a:rPr>
              <a:t>パワーポイントなどを使うスライド授業でも、上記に配慮してください。</a:t>
            </a:r>
            <a:endParaRPr lang="en-US" altLang="ja-JP" sz="1800" b="1" dirty="0">
              <a:latin typeface="ＭＳ ゴシック" panose="020B0609070205080204" pitchFamily="49" charset="-128"/>
              <a:ea typeface="ＭＳ ゴシック" panose="020B0609070205080204" pitchFamily="49" charset="-128"/>
            </a:endParaRPr>
          </a:p>
          <a:p>
            <a:pPr eaLnBrk="1" hangingPunct="1">
              <a:lnSpc>
                <a:spcPct val="90000"/>
              </a:lnSpc>
              <a:buFontTx/>
              <a:buNone/>
            </a:pPr>
            <a:endParaRPr lang="en-US" altLang="ja-JP" sz="1800" b="1" dirty="0">
              <a:latin typeface="ＭＳ ゴシック" panose="020B0609070205080204" pitchFamily="49" charset="-128"/>
              <a:ea typeface="ＭＳ ゴシック" panose="020B0609070205080204" pitchFamily="49" charset="-128"/>
            </a:endParaRPr>
          </a:p>
          <a:p>
            <a:pPr eaLnBrk="1" hangingPunct="1">
              <a:lnSpc>
                <a:spcPct val="90000"/>
              </a:lnSpc>
              <a:buFontTx/>
              <a:buNone/>
            </a:pPr>
            <a:r>
              <a:rPr lang="ja-JP" altLang="en-US" sz="1800" b="1" dirty="0">
                <a:latin typeface="ＭＳ Ｐゴシック" panose="020B0600070205080204" pitchFamily="50" charset="-128"/>
              </a:rPr>
              <a:t>レーザーポインターは、 </a:t>
            </a:r>
            <a:r>
              <a:rPr lang="en-US" altLang="ja-JP" sz="1800" b="1" dirty="0">
                <a:latin typeface="ＭＳ Ｐゴシック" panose="020B0600070205080204" pitchFamily="50" charset="-128"/>
              </a:rPr>
              <a:t>532nm</a:t>
            </a:r>
            <a:r>
              <a:rPr lang="ja-JP" altLang="en-US" sz="1800" b="1" dirty="0">
                <a:latin typeface="ＭＳ Ｐゴシック" panose="020B0600070205080204" pitchFamily="50" charset="-128"/>
              </a:rPr>
              <a:t>の</a:t>
            </a:r>
            <a:r>
              <a:rPr lang="ja-JP" altLang="en-US" sz="1800" b="1" dirty="0">
                <a:solidFill>
                  <a:srgbClr val="0070C0"/>
                </a:solidFill>
                <a:latin typeface="ＭＳ Ｐゴシック" panose="020B0600070205080204" pitchFamily="50" charset="-128"/>
              </a:rPr>
              <a:t>緑色光</a:t>
            </a:r>
            <a:r>
              <a:rPr lang="ja-JP" altLang="en-US" sz="1800" b="1" dirty="0">
                <a:latin typeface="ＭＳ Ｐゴシック" panose="020B0600070205080204" pitchFamily="50" charset="-128"/>
              </a:rPr>
              <a:t>の製品が良い</a:t>
            </a:r>
            <a:endParaRPr lang="ja-JP" altLang="en-US" sz="1800" dirty="0">
              <a:latin typeface="ＭＳ ゴシック" panose="020B0609070205080204" pitchFamily="49" charset="-128"/>
              <a:ea typeface="ＭＳ ゴシック" panose="020B0609070205080204" pitchFamily="49" charset="-128"/>
            </a:endParaRPr>
          </a:p>
        </p:txBody>
      </p:sp>
      <p:sp>
        <p:nvSpPr>
          <p:cNvPr id="2" name="テキスト ボックス 1"/>
          <p:cNvSpPr txBox="1"/>
          <p:nvPr/>
        </p:nvSpPr>
        <p:spPr>
          <a:xfrm>
            <a:off x="1411263" y="595156"/>
            <a:ext cx="6401111" cy="523220"/>
          </a:xfrm>
          <a:prstGeom prst="rect">
            <a:avLst/>
          </a:prstGeom>
          <a:noFill/>
        </p:spPr>
        <p:txBody>
          <a:bodyPr wrap="none" rtlCol="0">
            <a:spAutoFit/>
          </a:bodyPr>
          <a:lstStyle/>
          <a:p>
            <a:r>
              <a:rPr kumimoji="1" lang="ja-JP" altLang="en-US" sz="2800" b="1" dirty="0">
                <a:solidFill>
                  <a:srgbClr val="0070C0"/>
                </a:solidFill>
              </a:rPr>
              <a:t>背景と文字のコントラストをはっきりさせる</a:t>
            </a:r>
          </a:p>
        </p:txBody>
      </p:sp>
    </p:spTree>
    <p:extLst>
      <p:ext uri="{BB962C8B-B14F-4D97-AF65-F5344CB8AC3E}">
        <p14:creationId xmlns:p14="http://schemas.microsoft.com/office/powerpoint/2010/main" val="1961462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2870200" y="1960563"/>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ClrTx/>
              <a:buSzTx/>
              <a:buFontTx/>
              <a:buNone/>
            </a:pPr>
            <a:br>
              <a:rPr lang="en-US" altLang="ja-JP" sz="2400">
                <a:latin typeface="Times New Roman" pitchFamily="18" charset="0"/>
              </a:rPr>
            </a:br>
            <a:endParaRPr lang="en-US" altLang="ja-JP" sz="2400">
              <a:latin typeface="Times New Roman" pitchFamily="18" charset="0"/>
            </a:endParaRPr>
          </a:p>
        </p:txBody>
      </p:sp>
      <p:sp>
        <p:nvSpPr>
          <p:cNvPr id="33795" name="Rectangle 5"/>
          <p:cNvSpPr>
            <a:spLocks noChangeArrowheads="1"/>
          </p:cNvSpPr>
          <p:nvPr/>
        </p:nvSpPr>
        <p:spPr bwMode="auto">
          <a:xfrm>
            <a:off x="0" y="3292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buFont typeface="Wingdings" pitchFamily="2" charset="2"/>
              <a:buNone/>
            </a:pPr>
            <a:endParaRPr lang="ja-JP" altLang="en-US" sz="2000">
              <a:latin typeface="ＭＳ ゴシック" pitchFamily="49" charset="-128"/>
              <a:ea typeface="ＭＳ ゴシック" pitchFamily="49" charset="-128"/>
            </a:endParaRPr>
          </a:p>
        </p:txBody>
      </p:sp>
      <p:sp>
        <p:nvSpPr>
          <p:cNvPr id="33796" name="Line 4"/>
          <p:cNvSpPr>
            <a:spLocks noChangeShapeType="1"/>
          </p:cNvSpPr>
          <p:nvPr/>
        </p:nvSpPr>
        <p:spPr bwMode="auto">
          <a:xfrm>
            <a:off x="4572000" y="3444875"/>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797" name="Rectangle 6"/>
          <p:cNvSpPr>
            <a:spLocks noChangeArrowheads="1"/>
          </p:cNvSpPr>
          <p:nvPr/>
        </p:nvSpPr>
        <p:spPr bwMode="auto">
          <a:xfrm>
            <a:off x="205071" y="1143614"/>
            <a:ext cx="89644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eaLnBrk="0" hangingPunct="0">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lgn="l" eaLnBrk="0" hangingPunct="0">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lgn="l" eaLnBrk="0" hangingPunct="0">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lgn="l" eaLnBrk="0" hangingPunct="0">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lgn="l" eaLnBrk="0" hangingPunct="0">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ClrTx/>
              <a:buSzTx/>
              <a:buFontTx/>
              <a:buNone/>
            </a:pPr>
            <a:r>
              <a:rPr lang="ja-JP" altLang="en-US" sz="2400" dirty="0">
                <a:latin typeface="Times New Roman" pitchFamily="18" charset="0"/>
                <a:ea typeface="ＭＳ ゴシック" pitchFamily="49" charset="-128"/>
                <a:cs typeface="Times New Roman" pitchFamily="18" charset="0"/>
              </a:rPr>
              <a:t>　</a:t>
            </a:r>
            <a:r>
              <a:rPr lang="ja-JP" altLang="en-US" sz="2400" b="1" dirty="0">
                <a:latin typeface="ＭＳ Ｐゴシック" pitchFamily="50" charset="-128"/>
                <a:ea typeface="ＭＳ ゴシック" pitchFamily="49" charset="-128"/>
                <a:cs typeface="Times New Roman" pitchFamily="18" charset="0"/>
              </a:rPr>
              <a:t>採点や添削に際しては、細字の赤ペンや赤ボールペンは避け、</a:t>
            </a:r>
            <a:r>
              <a:rPr lang="ja-JP" altLang="en-US" sz="2400" b="1" dirty="0">
                <a:solidFill>
                  <a:srgbClr val="0070C0"/>
                </a:solidFill>
                <a:latin typeface="ＭＳ Ｐゴシック" pitchFamily="50" charset="-128"/>
                <a:ea typeface="ＭＳ ゴシック" pitchFamily="49" charset="-128"/>
                <a:cs typeface="Times New Roman" pitchFamily="18" charset="0"/>
              </a:rPr>
              <a:t>採点ペンや色鉛筆などの太字の朱色</a:t>
            </a:r>
            <a:r>
              <a:rPr lang="ja-JP" altLang="en-US" sz="2400" b="1" dirty="0">
                <a:latin typeface="ＭＳ Ｐゴシック" pitchFamily="50" charset="-128"/>
                <a:ea typeface="ＭＳ ゴシック" pitchFamily="49" charset="-128"/>
                <a:cs typeface="Times New Roman" pitchFamily="18" charset="0"/>
              </a:rPr>
              <a:t>等を使用します</a:t>
            </a:r>
            <a:r>
              <a:rPr lang="ja-JP" altLang="en-US" sz="2400" dirty="0">
                <a:latin typeface="Times New Roman" pitchFamily="18" charset="0"/>
                <a:ea typeface="ＭＳ ゴシック" pitchFamily="49" charset="-128"/>
                <a:cs typeface="Times New Roman" pitchFamily="18" charset="0"/>
              </a:rPr>
              <a:t>。</a:t>
            </a:r>
          </a:p>
        </p:txBody>
      </p:sp>
      <p:sp>
        <p:nvSpPr>
          <p:cNvPr id="8" name="Rectangle 6"/>
          <p:cNvSpPr txBox="1">
            <a:spLocks noChangeArrowheads="1"/>
          </p:cNvSpPr>
          <p:nvPr/>
        </p:nvSpPr>
        <p:spPr bwMode="auto">
          <a:xfrm>
            <a:off x="1475656" y="261143"/>
            <a:ext cx="5832648" cy="576263"/>
          </a:xfrm>
          <a:prstGeom prst="rect">
            <a:avLst/>
          </a:prstGeom>
          <a:noFill/>
          <a:ln w="9525">
            <a:solidFill>
              <a:srgbClr val="00B0F0"/>
            </a:solidFill>
            <a:miter lim="800000"/>
            <a:headEnd/>
            <a:tailEnd/>
          </a:ln>
        </p:spPr>
        <p:txBody>
          <a:bodyPr anchor="b"/>
          <a:lstStyle/>
          <a:p>
            <a:pPr marL="441325" indent="-441325" algn="ctr">
              <a:spcBef>
                <a:spcPct val="0"/>
              </a:spcBef>
              <a:buClrTx/>
              <a:buSzTx/>
              <a:buFontTx/>
              <a:buNone/>
              <a:defRPr/>
            </a:pPr>
            <a:r>
              <a:rPr lang="en-US" altLang="ja-JP" sz="2800" b="1" kern="0" dirty="0">
                <a:cs typeface="+mj-cs"/>
              </a:rPr>
              <a:t> </a:t>
            </a:r>
            <a:r>
              <a:rPr lang="ja-JP" altLang="en-US" sz="3600" b="1" kern="0" dirty="0">
                <a:latin typeface="+mj-ea"/>
                <a:ea typeface="+mj-ea"/>
                <a:cs typeface="+mj-cs"/>
              </a:rPr>
              <a:t>採点や添削で注意すべき点</a:t>
            </a:r>
            <a:endParaRPr lang="ja-JP" altLang="en-US" sz="3600" kern="0" dirty="0">
              <a:latin typeface="+mj-ea"/>
              <a:ea typeface="+mj-ea"/>
              <a:cs typeface="+mj-cs"/>
            </a:endParaRPr>
          </a:p>
        </p:txBody>
      </p:sp>
      <p:pic>
        <p:nvPicPr>
          <p:cNvPr id="4098" name="Picture 2" descr="C:\Users\Tohru Miyaura\Pictures\学術用写真\色覚検査と色誤認例\採点ペン\mini size\採点ペン$$DSC00841Wh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765" y="2100350"/>
            <a:ext cx="6909394"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66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2"/>
          <p:cNvGraphicFramePr>
            <a:graphicFrameLocks noChangeAspect="1"/>
          </p:cNvGraphicFramePr>
          <p:nvPr>
            <p:extLst>
              <p:ext uri="{D42A27DB-BD31-4B8C-83A1-F6EECF244321}">
                <p14:modId xmlns:p14="http://schemas.microsoft.com/office/powerpoint/2010/main" val="1382712261"/>
              </p:ext>
            </p:extLst>
          </p:nvPr>
        </p:nvGraphicFramePr>
        <p:xfrm>
          <a:off x="263525" y="2132856"/>
          <a:ext cx="8458200" cy="3730625"/>
        </p:xfrm>
        <a:graphic>
          <a:graphicData uri="http://schemas.openxmlformats.org/presentationml/2006/ole">
            <mc:AlternateContent xmlns:mc="http://schemas.openxmlformats.org/markup-compatibility/2006">
              <mc:Choice xmlns:v="urn:schemas-microsoft-com:vml" Requires="v">
                <p:oleObj spid="_x0000_s4524" name="Image" r:id="rId4" imgW="4321080" imgH="1905159" progId="">
                  <p:embed/>
                </p:oleObj>
              </mc:Choice>
              <mc:Fallback>
                <p:oleObj name="Image" r:id="rId4" imgW="4321080" imgH="190515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2132856"/>
                        <a:ext cx="8458200" cy="373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5843" name="Line 3"/>
          <p:cNvSpPr>
            <a:spLocks noChangeShapeType="1"/>
          </p:cNvSpPr>
          <p:nvPr/>
        </p:nvSpPr>
        <p:spPr bwMode="auto">
          <a:xfrm rot="10513398">
            <a:off x="5635190" y="3012165"/>
            <a:ext cx="3048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5844" name="Line 4"/>
          <p:cNvSpPr>
            <a:spLocks noChangeShapeType="1"/>
          </p:cNvSpPr>
          <p:nvPr/>
        </p:nvSpPr>
        <p:spPr bwMode="auto">
          <a:xfrm rot="10513398">
            <a:off x="5638804" y="3994903"/>
            <a:ext cx="3048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5845" name="Line 5"/>
          <p:cNvSpPr>
            <a:spLocks noChangeShapeType="1"/>
          </p:cNvSpPr>
          <p:nvPr/>
        </p:nvSpPr>
        <p:spPr bwMode="auto">
          <a:xfrm rot="10513398">
            <a:off x="5635189" y="5134864"/>
            <a:ext cx="3048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35846" name="Text Box 6"/>
          <p:cNvSpPr txBox="1">
            <a:spLocks noChangeArrowheads="1"/>
          </p:cNvSpPr>
          <p:nvPr/>
        </p:nvSpPr>
        <p:spPr bwMode="auto">
          <a:xfrm>
            <a:off x="899592" y="476250"/>
            <a:ext cx="7056784" cy="584775"/>
          </a:xfrm>
          <a:prstGeom prst="rect">
            <a:avLst/>
          </a:prstGeom>
          <a:noFill/>
          <a:ln w="9525">
            <a:solidFill>
              <a:srgbClr val="00B0F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b="0" dirty="0"/>
              <a:t>赤い線を黒いと思ってしまうことがある</a:t>
            </a:r>
          </a:p>
        </p:txBody>
      </p:sp>
      <p:sp>
        <p:nvSpPr>
          <p:cNvPr id="35847" name="Text Box 8"/>
          <p:cNvSpPr txBox="1">
            <a:spLocks noChangeArrowheads="1"/>
          </p:cNvSpPr>
          <p:nvPr/>
        </p:nvSpPr>
        <p:spPr bwMode="auto">
          <a:xfrm>
            <a:off x="4067175" y="6643688"/>
            <a:ext cx="50768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r">
              <a:spcBef>
                <a:spcPct val="50000"/>
              </a:spcBef>
              <a:buFontTx/>
              <a:buNone/>
            </a:pPr>
            <a:r>
              <a:rPr lang="ja-JP" altLang="en-US" sz="800" b="0" dirty="0">
                <a:latin typeface="ＭＳ Ｐ明朝" pitchFamily="18" charset="-128"/>
                <a:ea typeface="ＭＳ Ｐ明朝" pitchFamily="18" charset="-128"/>
              </a:rPr>
              <a:t>市川一夫・田邊昭子・深見嘉一郎：先天色覚異常の検査と指導</a:t>
            </a:r>
            <a:r>
              <a:rPr lang="en-US" altLang="ja-JP" sz="800" b="0" dirty="0">
                <a:latin typeface="ＭＳ Ｐ明朝" pitchFamily="18" charset="-128"/>
                <a:ea typeface="ＭＳ Ｐ明朝" pitchFamily="18" charset="-128"/>
              </a:rPr>
              <a:t>―</a:t>
            </a:r>
            <a:r>
              <a:rPr lang="ja-JP" altLang="en-US" sz="800" b="0" dirty="0">
                <a:latin typeface="ＭＳ Ｐ明朝" pitchFamily="18" charset="-128"/>
                <a:ea typeface="ＭＳ Ｐ明朝" pitchFamily="18" charset="-128"/>
              </a:rPr>
              <a:t>実地医家のために</a:t>
            </a:r>
            <a:r>
              <a:rPr lang="en-US" altLang="ja-JP" sz="800" b="0" dirty="0">
                <a:latin typeface="ＭＳ Ｐ明朝" pitchFamily="18" charset="-128"/>
                <a:ea typeface="ＭＳ Ｐ明朝" pitchFamily="18" charset="-128"/>
              </a:rPr>
              <a:t>―</a:t>
            </a:r>
            <a:r>
              <a:rPr lang="ja-JP" altLang="en-US" sz="800" b="0" dirty="0">
                <a:latin typeface="ＭＳ Ｐ明朝" pitchFamily="18" charset="-128"/>
                <a:ea typeface="ＭＳ Ｐ明朝" pitchFamily="18" charset="-128"/>
              </a:rPr>
              <a:t>金原出版，</a:t>
            </a:r>
            <a:r>
              <a:rPr lang="en-US" altLang="ja-JP" sz="800" b="0" dirty="0">
                <a:latin typeface="ＭＳ Ｐ明朝" pitchFamily="18" charset="-128"/>
                <a:ea typeface="ＭＳ Ｐ明朝" pitchFamily="18" charset="-128"/>
              </a:rPr>
              <a:t>1996</a:t>
            </a:r>
            <a:r>
              <a:rPr lang="ja-JP" altLang="en-US" sz="800" b="0" dirty="0" err="1">
                <a:latin typeface="ＭＳ Ｐ明朝" pitchFamily="18" charset="-128"/>
                <a:ea typeface="ＭＳ Ｐ明朝" pitchFamily="18" charset="-128"/>
              </a:rPr>
              <a:t>．</a:t>
            </a:r>
            <a:r>
              <a:rPr lang="ja-JP" altLang="en-US" sz="800" b="0" dirty="0">
                <a:latin typeface="ＭＳ Ｐ明朝" pitchFamily="18" charset="-128"/>
                <a:ea typeface="ＭＳ Ｐ明朝" pitchFamily="18" charset="-128"/>
              </a:rPr>
              <a:t>改変</a:t>
            </a:r>
          </a:p>
        </p:txBody>
      </p:sp>
      <p:sp>
        <p:nvSpPr>
          <p:cNvPr id="35848" name="正方形/長方形 7"/>
          <p:cNvSpPr>
            <a:spLocks noChangeArrowheads="1"/>
          </p:cNvSpPr>
          <p:nvPr/>
        </p:nvSpPr>
        <p:spPr bwMode="auto">
          <a:xfrm>
            <a:off x="791580" y="1268759"/>
            <a:ext cx="72728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2400" b="0" dirty="0">
                <a:solidFill>
                  <a:srgbClr val="0070C0"/>
                </a:solidFill>
              </a:rPr>
              <a:t>（赤のボールペンで書いた字が黒に見えるなども同様）</a:t>
            </a:r>
          </a:p>
        </p:txBody>
      </p:sp>
    </p:spTree>
    <p:extLst>
      <p:ext uri="{BB962C8B-B14F-4D97-AF65-F5344CB8AC3E}">
        <p14:creationId xmlns:p14="http://schemas.microsoft.com/office/powerpoint/2010/main" val="1553791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084168" y="548680"/>
            <a:ext cx="2530624" cy="1440160"/>
          </a:xfrm>
          <a:ln>
            <a:solidFill>
              <a:srgbClr val="00B0F0"/>
            </a:solidFill>
          </a:ln>
        </p:spPr>
        <p:txBody>
          <a:bodyPr>
            <a:normAutofit/>
          </a:bodyPr>
          <a:lstStyle/>
          <a:p>
            <a:r>
              <a:rPr kumimoji="1" lang="ja-JP" altLang="en-US" sz="3200" dirty="0"/>
              <a:t>折れ線グラフでの注意</a:t>
            </a:r>
          </a:p>
        </p:txBody>
      </p:sp>
      <p:graphicFrame>
        <p:nvGraphicFramePr>
          <p:cNvPr id="5" name="グラフ 4"/>
          <p:cNvGraphicFramePr/>
          <p:nvPr>
            <p:extLst>
              <p:ext uri="{D42A27DB-BD31-4B8C-83A1-F6EECF244321}">
                <p14:modId xmlns:p14="http://schemas.microsoft.com/office/powerpoint/2010/main" val="1193055516"/>
              </p:ext>
            </p:extLst>
          </p:nvPr>
        </p:nvGraphicFramePr>
        <p:xfrm>
          <a:off x="107504" y="0"/>
          <a:ext cx="5544616" cy="33843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p:cNvGraphicFramePr/>
          <p:nvPr>
            <p:extLst>
              <p:ext uri="{D42A27DB-BD31-4B8C-83A1-F6EECF244321}">
                <p14:modId xmlns:p14="http://schemas.microsoft.com/office/powerpoint/2010/main" val="3202783059"/>
              </p:ext>
            </p:extLst>
          </p:nvPr>
        </p:nvGraphicFramePr>
        <p:xfrm>
          <a:off x="395536" y="3428111"/>
          <a:ext cx="5256584" cy="3429000"/>
        </p:xfrm>
        <a:graphic>
          <a:graphicData uri="http://schemas.openxmlformats.org/drawingml/2006/chart">
            <c:chart xmlns:c="http://schemas.openxmlformats.org/drawingml/2006/chart" xmlns:r="http://schemas.openxmlformats.org/officeDocument/2006/relationships" r:id="rId4"/>
          </a:graphicData>
        </a:graphic>
      </p:graphicFrame>
      <p:sp>
        <p:nvSpPr>
          <p:cNvPr id="7" name="テキスト ボックス 6"/>
          <p:cNvSpPr txBox="1"/>
          <p:nvPr/>
        </p:nvSpPr>
        <p:spPr>
          <a:xfrm>
            <a:off x="0" y="908720"/>
            <a:ext cx="523220" cy="5040560"/>
          </a:xfrm>
          <a:prstGeom prst="rect">
            <a:avLst/>
          </a:prstGeom>
          <a:noFill/>
        </p:spPr>
        <p:txBody>
          <a:bodyPr vert="eaVert" wrap="square" rtlCol="0">
            <a:spAutoFit/>
          </a:bodyPr>
          <a:lstStyle/>
          <a:p>
            <a:r>
              <a:rPr kumimoji="1" lang="ja-JP" altLang="en-US" sz="2200" dirty="0">
                <a:latin typeface="AR丸ゴシック体M" panose="020B0609010101010101" pitchFamily="49" charset="-128"/>
                <a:ea typeface="AR丸ゴシック体M" panose="020B0609010101010101" pitchFamily="49" charset="-128"/>
              </a:rPr>
              <a:t>悪い例　　　　　　　　　　　良い例</a:t>
            </a:r>
          </a:p>
        </p:txBody>
      </p:sp>
      <p:sp>
        <p:nvSpPr>
          <p:cNvPr id="8" name="テキスト ボックス 7"/>
          <p:cNvSpPr txBox="1"/>
          <p:nvPr/>
        </p:nvSpPr>
        <p:spPr>
          <a:xfrm>
            <a:off x="5868144" y="2348880"/>
            <a:ext cx="3096344" cy="3785652"/>
          </a:xfrm>
          <a:prstGeom prst="rect">
            <a:avLst/>
          </a:prstGeom>
          <a:noFill/>
        </p:spPr>
        <p:txBody>
          <a:bodyPr wrap="square" rtlCol="0">
            <a:spAutoFit/>
          </a:bodyPr>
          <a:lstStyle/>
          <a:p>
            <a:r>
              <a:rPr lang="ja-JP" altLang="en-US" sz="2400" dirty="0"/>
              <a:t>　パソコンなどでグラフを作成する</a:t>
            </a:r>
            <a:r>
              <a:rPr kumimoji="1" lang="ja-JP" altLang="en-US" sz="2400" dirty="0"/>
              <a:t>時は、色を多用せず、明度を変える</a:t>
            </a:r>
            <a:r>
              <a:rPr lang="ja-JP" altLang="en-US" sz="2400" dirty="0"/>
              <a:t>工夫をしましょう。</a:t>
            </a:r>
            <a:endParaRPr lang="en-US" altLang="ja-JP" sz="2400" dirty="0"/>
          </a:p>
          <a:p>
            <a:r>
              <a:rPr lang="ja-JP" altLang="en-US" sz="2400" dirty="0"/>
              <a:t>　また淡い色の組み合わせはさけ、彩度の高い色で、</a:t>
            </a:r>
            <a:r>
              <a:rPr kumimoji="1" lang="ja-JP" altLang="en-US" sz="2400" dirty="0"/>
              <a:t>線は</a:t>
            </a:r>
            <a:r>
              <a:rPr lang="ja-JP" altLang="en-US" sz="2400" dirty="0"/>
              <a:t>太めに、マーカーも大きく、形も変えておく。</a:t>
            </a:r>
            <a:endParaRPr lang="en-US" altLang="ja-JP" sz="2400" dirty="0"/>
          </a:p>
          <a:p>
            <a:r>
              <a:rPr kumimoji="1" lang="ja-JP" altLang="en-US" sz="2400" dirty="0">
                <a:solidFill>
                  <a:srgbClr val="0070C0"/>
                </a:solidFill>
              </a:rPr>
              <a:t>凡例をグラフに入れる</a:t>
            </a:r>
          </a:p>
        </p:txBody>
      </p:sp>
    </p:spTree>
    <p:extLst>
      <p:ext uri="{BB962C8B-B14F-4D97-AF65-F5344CB8AC3E}">
        <p14:creationId xmlns:p14="http://schemas.microsoft.com/office/powerpoint/2010/main" val="1606620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67744" y="260648"/>
            <a:ext cx="4896544" cy="1008112"/>
          </a:xfrm>
          <a:ln>
            <a:solidFill>
              <a:srgbClr val="00B0F0"/>
            </a:solidFill>
          </a:ln>
        </p:spPr>
        <p:txBody>
          <a:bodyPr/>
          <a:lstStyle/>
          <a:p>
            <a:r>
              <a:rPr kumimoji="1" lang="ja-JP" altLang="en-US" dirty="0"/>
              <a:t>円グラフでの注意</a:t>
            </a:r>
          </a:p>
        </p:txBody>
      </p:sp>
      <p:graphicFrame>
        <p:nvGraphicFramePr>
          <p:cNvPr id="3" name="グラフ 2"/>
          <p:cNvGraphicFramePr/>
          <p:nvPr>
            <p:extLst>
              <p:ext uri="{D42A27DB-BD31-4B8C-83A1-F6EECF244321}">
                <p14:modId xmlns:p14="http://schemas.microsoft.com/office/powerpoint/2010/main" val="598338697"/>
              </p:ext>
            </p:extLst>
          </p:nvPr>
        </p:nvGraphicFramePr>
        <p:xfrm>
          <a:off x="-612576" y="1412776"/>
          <a:ext cx="5760640" cy="4536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グラフ 3"/>
          <p:cNvGraphicFramePr/>
          <p:nvPr>
            <p:extLst>
              <p:ext uri="{D42A27DB-BD31-4B8C-83A1-F6EECF244321}">
                <p14:modId xmlns:p14="http://schemas.microsoft.com/office/powerpoint/2010/main" val="1533085391"/>
              </p:ext>
            </p:extLst>
          </p:nvPr>
        </p:nvGraphicFramePr>
        <p:xfrm>
          <a:off x="4644008" y="1196752"/>
          <a:ext cx="4752528" cy="4248472"/>
        </p:xfrm>
        <a:graphic>
          <a:graphicData uri="http://schemas.openxmlformats.org/drawingml/2006/chart">
            <c:chart xmlns:c="http://schemas.openxmlformats.org/drawingml/2006/chart" xmlns:r="http://schemas.openxmlformats.org/officeDocument/2006/relationships" r:id="rId4"/>
          </a:graphicData>
        </a:graphic>
      </p:graphicFrame>
      <p:sp>
        <p:nvSpPr>
          <p:cNvPr id="5" name="テキスト ボックス 4"/>
          <p:cNvSpPr txBox="1"/>
          <p:nvPr/>
        </p:nvSpPr>
        <p:spPr>
          <a:xfrm>
            <a:off x="107504" y="5957672"/>
            <a:ext cx="9036496" cy="707886"/>
          </a:xfrm>
          <a:prstGeom prst="rect">
            <a:avLst/>
          </a:prstGeom>
          <a:noFill/>
        </p:spPr>
        <p:txBody>
          <a:bodyPr wrap="square" rtlCol="0">
            <a:spAutoFit/>
          </a:bodyPr>
          <a:lstStyle/>
          <a:p>
            <a:r>
              <a:rPr kumimoji="1" lang="ja-JP" altLang="en-US" sz="2000" dirty="0"/>
              <a:t>淡い色の組み合わせは避け、境界を設け、色だけでなく、明るさやパターン模様を利用する。</a:t>
            </a:r>
            <a:r>
              <a:rPr lang="ja-JP" altLang="en-US" sz="2000" b="1" dirty="0"/>
              <a:t>凡例はグラフの領域</a:t>
            </a:r>
            <a:r>
              <a:rPr kumimoji="1" lang="ja-JP" altLang="en-US" sz="2000" b="1" dirty="0"/>
              <a:t>に書き込むのが良い</a:t>
            </a:r>
            <a:r>
              <a:rPr kumimoji="1" lang="ja-JP" altLang="en-US" sz="2000" dirty="0"/>
              <a:t>。</a:t>
            </a:r>
          </a:p>
        </p:txBody>
      </p:sp>
      <p:sp>
        <p:nvSpPr>
          <p:cNvPr id="7" name="テキスト ボックス 6"/>
          <p:cNvSpPr txBox="1"/>
          <p:nvPr/>
        </p:nvSpPr>
        <p:spPr>
          <a:xfrm>
            <a:off x="395536" y="1421168"/>
            <a:ext cx="864339" cy="369332"/>
          </a:xfrm>
          <a:prstGeom prst="rect">
            <a:avLst/>
          </a:prstGeom>
          <a:noFill/>
        </p:spPr>
        <p:txBody>
          <a:bodyPr wrap="none" rtlCol="0">
            <a:spAutoFit/>
          </a:bodyPr>
          <a:lstStyle/>
          <a:p>
            <a:r>
              <a:rPr kumimoji="1" lang="ja-JP" altLang="en-US" dirty="0"/>
              <a:t>悪い例</a:t>
            </a:r>
          </a:p>
        </p:txBody>
      </p:sp>
      <p:sp>
        <p:nvSpPr>
          <p:cNvPr id="10" name="テキスト ボックス 9"/>
          <p:cNvSpPr txBox="1"/>
          <p:nvPr/>
        </p:nvSpPr>
        <p:spPr>
          <a:xfrm>
            <a:off x="5363966" y="1412776"/>
            <a:ext cx="864339" cy="369332"/>
          </a:xfrm>
          <a:prstGeom prst="rect">
            <a:avLst/>
          </a:prstGeom>
          <a:noFill/>
        </p:spPr>
        <p:txBody>
          <a:bodyPr wrap="none" rtlCol="0">
            <a:spAutoFit/>
          </a:bodyPr>
          <a:lstStyle/>
          <a:p>
            <a:r>
              <a:rPr lang="ja-JP" altLang="en-US" dirty="0"/>
              <a:t>良い例</a:t>
            </a:r>
            <a:endParaRPr kumimoji="1" lang="ja-JP" altLang="en-US" dirty="0"/>
          </a:p>
        </p:txBody>
      </p:sp>
      <p:sp>
        <p:nvSpPr>
          <p:cNvPr id="9" name="テキスト ボックス 8">
            <a:extLst>
              <a:ext uri="{FF2B5EF4-FFF2-40B4-BE49-F238E27FC236}">
                <a16:creationId xmlns:a16="http://schemas.microsoft.com/office/drawing/2014/main" id="{142AE590-7A7D-415A-8F0C-1B03840D5BD3}"/>
              </a:ext>
            </a:extLst>
          </p:cNvPr>
          <p:cNvSpPr txBox="1"/>
          <p:nvPr/>
        </p:nvSpPr>
        <p:spPr>
          <a:xfrm>
            <a:off x="5508104" y="6581001"/>
            <a:ext cx="3735318" cy="276999"/>
          </a:xfrm>
          <a:prstGeom prst="rect">
            <a:avLst/>
          </a:prstGeom>
          <a:noFill/>
        </p:spPr>
        <p:txBody>
          <a:bodyPr wrap="none" rtlCol="0">
            <a:spAutoFit/>
          </a:bodyPr>
          <a:lstStyle/>
          <a:p>
            <a:r>
              <a:rPr kumimoji="1" lang="ja-JP" altLang="en-US" sz="1200" dirty="0"/>
              <a:t>日本学校保健会「学校における色覚に関する資料」より</a:t>
            </a:r>
            <a:endParaRPr kumimoji="1" lang="en-US" altLang="ja-JP" sz="1200" dirty="0"/>
          </a:p>
        </p:txBody>
      </p:sp>
    </p:spTree>
    <p:extLst>
      <p:ext uri="{BB962C8B-B14F-4D97-AF65-F5344CB8AC3E}">
        <p14:creationId xmlns:p14="http://schemas.microsoft.com/office/powerpoint/2010/main" val="3045425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5" descr="３原色"/>
          <p:cNvPicPr>
            <a:picLocks noChangeAspect="1" noChangeArrowheads="1"/>
          </p:cNvPicPr>
          <p:nvPr/>
        </p:nvPicPr>
        <p:blipFill>
          <a:blip r:embed="rId3" cstate="print">
            <a:extLst>
              <a:ext uri="{28A0092B-C50C-407E-A947-70E740481C1C}">
                <a14:useLocalDpi xmlns:a14="http://schemas.microsoft.com/office/drawing/2010/main" val="0"/>
              </a:ext>
            </a:extLst>
          </a:blip>
          <a:srcRect l="2084" t="2626" r="51285" b="9361"/>
          <a:stretch>
            <a:fillRect/>
          </a:stretch>
        </p:blipFill>
        <p:spPr bwMode="auto">
          <a:xfrm>
            <a:off x="2631222" y="1168575"/>
            <a:ext cx="3312368" cy="31245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48"/>
          <p:cNvSpPr>
            <a:spLocks noChangeArrowheads="1"/>
          </p:cNvSpPr>
          <p:nvPr/>
        </p:nvSpPr>
        <p:spPr bwMode="auto">
          <a:xfrm>
            <a:off x="5964332" y="2462733"/>
            <a:ext cx="2767443"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kumimoji="1" lang="ja-JP" altLang="en-US" sz="3200" dirty="0">
                <a:solidFill>
                  <a:srgbClr val="0000FF"/>
                </a:solidFill>
                <a:effectLst>
                  <a:outerShdw blurRad="38100" dist="38100" dir="2700000" algn="tl">
                    <a:srgbClr val="C0C0C0"/>
                  </a:outerShdw>
                </a:effectLst>
                <a:latin typeface="Arial" charset="0"/>
              </a:rPr>
              <a:t>光の３原色</a:t>
            </a:r>
          </a:p>
        </p:txBody>
      </p:sp>
      <p:sp>
        <p:nvSpPr>
          <p:cNvPr id="4" name="テキスト ボックス 3"/>
          <p:cNvSpPr txBox="1"/>
          <p:nvPr/>
        </p:nvSpPr>
        <p:spPr>
          <a:xfrm>
            <a:off x="795082" y="4437112"/>
            <a:ext cx="8136904" cy="2246769"/>
          </a:xfrm>
          <a:prstGeom prst="rect">
            <a:avLst/>
          </a:prstGeom>
          <a:noFill/>
        </p:spPr>
        <p:txBody>
          <a:bodyPr wrap="square" rtlCol="0">
            <a:spAutoFit/>
          </a:bodyPr>
          <a:lstStyle/>
          <a:p>
            <a:r>
              <a:rPr lang="ja-JP" altLang="en-US" sz="2800" dirty="0"/>
              <a:t>テレビのカラーが赤、緑、青の組み合わせで作られるように、この三つの色の組み合わせでこの世の中に存在するほとんど全ての色を作り出すことができます。</a:t>
            </a:r>
            <a:endParaRPr lang="en-US" altLang="ja-JP" sz="2800" dirty="0"/>
          </a:p>
          <a:p>
            <a:r>
              <a:rPr lang="ja-JP" altLang="en-US" sz="2800" dirty="0">
                <a:solidFill>
                  <a:srgbClr val="0070C0"/>
                </a:solidFill>
              </a:rPr>
              <a:t>眼でも赤、緑、青の三つの色が混合されてそれぞれの色を感じます。これを光の３原色と呼びます。</a:t>
            </a:r>
            <a:endParaRPr lang="en-US" altLang="ja-JP" sz="2800" dirty="0">
              <a:solidFill>
                <a:srgbClr val="0070C0"/>
              </a:solidFill>
            </a:endParaRPr>
          </a:p>
        </p:txBody>
      </p:sp>
      <p:sp>
        <p:nvSpPr>
          <p:cNvPr id="5" name="正方形/長方形 4">
            <a:extLst>
              <a:ext uri="{C183D7F6-B498-43B3-948B-1728B52AA6E4}">
                <adec:decorative xmlns:adec="http://schemas.microsoft.com/office/drawing/2017/decorative" val="1"/>
              </a:ext>
            </a:extLst>
          </p:cNvPr>
          <p:cNvSpPr/>
          <p:nvPr/>
        </p:nvSpPr>
        <p:spPr>
          <a:xfrm>
            <a:off x="0" y="0"/>
            <a:ext cx="9144000" cy="1052736"/>
          </a:xfrm>
          <a:prstGeom prst="rect">
            <a:avLst/>
          </a:prstGeom>
          <a:blipFill>
            <a:blip r:embed="rId4"/>
            <a:tile tx="0" ty="0" sx="100000" sy="100000" flip="none" algn="tl"/>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mj-ea"/>
                <a:ea typeface="+mj-ea"/>
              </a:rPr>
              <a:t>色覚の基本について</a:t>
            </a:r>
          </a:p>
        </p:txBody>
      </p:sp>
    </p:spTree>
    <p:extLst>
      <p:ext uri="{BB962C8B-B14F-4D97-AF65-F5344CB8AC3E}">
        <p14:creationId xmlns:p14="http://schemas.microsoft.com/office/powerpoint/2010/main" val="854154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3528" y="620688"/>
            <a:ext cx="8553945" cy="6001643"/>
          </a:xfrm>
          <a:prstGeom prst="rect">
            <a:avLst/>
          </a:prstGeom>
          <a:noFill/>
        </p:spPr>
        <p:txBody>
          <a:bodyPr wrap="none" rtlCol="0">
            <a:spAutoFit/>
          </a:bodyPr>
          <a:lstStyle/>
          <a:p>
            <a:r>
              <a:rPr kumimoji="1" lang="ja-JP" altLang="en-US" sz="4000" b="1" dirty="0"/>
              <a:t>大切なことは・・・・・・</a:t>
            </a:r>
            <a:endParaRPr kumimoji="1" lang="en-US" altLang="ja-JP" sz="4000" b="1" dirty="0"/>
          </a:p>
          <a:p>
            <a:r>
              <a:rPr lang="ja-JP" altLang="en-US" sz="3200" dirty="0"/>
              <a:t>情報の判断に</a:t>
            </a:r>
            <a:r>
              <a:rPr lang="ja-JP" altLang="en-US" sz="3200" b="1" dirty="0">
                <a:solidFill>
                  <a:schemeClr val="tx2"/>
                </a:solidFill>
              </a:rPr>
              <a:t>必要な箇所の色使い</a:t>
            </a:r>
            <a:r>
              <a:rPr lang="ja-JP" altLang="en-US" sz="3200" dirty="0"/>
              <a:t>に気を付ける</a:t>
            </a:r>
            <a:endParaRPr lang="en-US" altLang="ja-JP" sz="3200" dirty="0"/>
          </a:p>
          <a:p>
            <a:endParaRPr kumimoji="1" lang="en-US" altLang="ja-JP" sz="3200" dirty="0"/>
          </a:p>
          <a:p>
            <a:r>
              <a:rPr lang="ja-JP" altLang="en-US" sz="3200" dirty="0"/>
              <a:t>　　　</a:t>
            </a:r>
            <a:r>
              <a:rPr lang="ja-JP" altLang="en-US" sz="4800" b="1" dirty="0">
                <a:solidFill>
                  <a:schemeClr val="accent1"/>
                </a:solidFill>
              </a:rPr>
              <a:t>＜　簡単なチェック法　＞</a:t>
            </a:r>
            <a:endParaRPr lang="en-US" altLang="ja-JP" sz="4800" b="1" dirty="0">
              <a:solidFill>
                <a:schemeClr val="accent1"/>
              </a:solidFill>
            </a:endParaRPr>
          </a:p>
          <a:p>
            <a:endParaRPr kumimoji="1" lang="en-US" altLang="ja-JP" sz="3200" dirty="0"/>
          </a:p>
          <a:p>
            <a:r>
              <a:rPr lang="ja-JP" altLang="en-US" sz="3200" dirty="0"/>
              <a:t>　　　</a:t>
            </a:r>
            <a:r>
              <a:rPr lang="ja-JP" altLang="en-US" sz="3600" dirty="0"/>
              <a:t>色刷りの資料は白黒コピーして</a:t>
            </a:r>
            <a:endParaRPr lang="en-US" altLang="ja-JP" sz="3600" dirty="0"/>
          </a:p>
          <a:p>
            <a:r>
              <a:rPr kumimoji="1" lang="ja-JP" altLang="en-US" sz="3600" dirty="0"/>
              <a:t>　　　判別できるものが良いでしょう。</a:t>
            </a:r>
            <a:endParaRPr kumimoji="1" lang="en-US" altLang="ja-JP" sz="3600" dirty="0"/>
          </a:p>
          <a:p>
            <a:endParaRPr lang="en-US" altLang="ja-JP" sz="3200" dirty="0"/>
          </a:p>
          <a:p>
            <a:r>
              <a:rPr kumimoji="1" lang="ja-JP" altLang="en-US" sz="3200" dirty="0"/>
              <a:t>　　　コピーができないものは</a:t>
            </a:r>
            <a:endParaRPr kumimoji="1" lang="en-US" altLang="ja-JP" sz="3200" dirty="0"/>
          </a:p>
          <a:p>
            <a:r>
              <a:rPr lang="ja-JP" altLang="en-US" sz="3200" dirty="0"/>
              <a:t>　　</a:t>
            </a:r>
            <a:r>
              <a:rPr kumimoji="1" lang="ja-JP" altLang="en-US" sz="3200" dirty="0"/>
              <a:t>「色のシミュレータ」でも凡その判断が可能</a:t>
            </a:r>
            <a:endParaRPr kumimoji="1" lang="en-US" altLang="ja-JP" sz="3200" dirty="0"/>
          </a:p>
          <a:p>
            <a:r>
              <a:rPr lang="ja-JP" altLang="en-US" sz="3200" dirty="0"/>
              <a:t>　　</a:t>
            </a:r>
            <a:endParaRPr lang="en-US" altLang="ja-JP" sz="3200" dirty="0"/>
          </a:p>
        </p:txBody>
      </p:sp>
      <p:sp>
        <p:nvSpPr>
          <p:cNvPr id="4" name="角丸四角形 3"/>
          <p:cNvSpPr/>
          <p:nvPr/>
        </p:nvSpPr>
        <p:spPr>
          <a:xfrm>
            <a:off x="899592" y="3356992"/>
            <a:ext cx="6840760" cy="1502777"/>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20426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2781952" y="188640"/>
            <a:ext cx="3734264" cy="792088"/>
          </a:xfrm>
          <a:solidFill>
            <a:schemeClr val="bg1"/>
          </a:solidFill>
          <a:ln>
            <a:solidFill>
              <a:srgbClr val="00B0F0"/>
            </a:solidFill>
          </a:ln>
          <a:effectLst>
            <a:outerShdw blurRad="50800" dist="38100" dir="2700000" algn="tl" rotWithShape="0">
              <a:prstClr val="black">
                <a:alpha val="40000"/>
              </a:prstClr>
            </a:outerShdw>
          </a:effectLst>
        </p:spPr>
        <p:txBody>
          <a:bodyPr/>
          <a:lstStyle/>
          <a:p>
            <a:pPr eaLnBrk="1" hangingPunct="1"/>
            <a:r>
              <a:rPr lang="ja-JP" altLang="en-US" sz="3200" dirty="0">
                <a:solidFill>
                  <a:schemeClr val="tx1"/>
                </a:solidFill>
              </a:rPr>
              <a:t>実習・実験・観察</a:t>
            </a:r>
          </a:p>
        </p:txBody>
      </p:sp>
      <p:sp>
        <p:nvSpPr>
          <p:cNvPr id="38915" name="Rectangle 3"/>
          <p:cNvSpPr>
            <a:spLocks noGrp="1" noChangeArrowheads="1"/>
          </p:cNvSpPr>
          <p:nvPr>
            <p:ph type="body" idx="4294967295"/>
          </p:nvPr>
        </p:nvSpPr>
        <p:spPr>
          <a:xfrm>
            <a:off x="0" y="980138"/>
            <a:ext cx="9036496" cy="5113337"/>
          </a:xfrm>
          <a:noFill/>
          <a:ln w="38100" cap="flat">
            <a:noFill/>
            <a:prstDash val="dash"/>
            <a:miter lim="800000"/>
            <a:headEnd/>
            <a:tailEnd/>
          </a:ln>
        </p:spPr>
        <p:txBody>
          <a:bodyPr tIns="226800"/>
          <a:lstStyle/>
          <a:p>
            <a:pPr eaLnBrk="1" hangingPunct="1">
              <a:lnSpc>
                <a:spcPct val="90000"/>
              </a:lnSpc>
              <a:buFontTx/>
              <a:buNone/>
            </a:pPr>
            <a:r>
              <a:rPr lang="en-US" altLang="ja-JP" dirty="0"/>
              <a:t>★</a:t>
            </a:r>
            <a:r>
              <a:rPr lang="ja-JP" altLang="en-US" dirty="0"/>
              <a:t>　色または色の変化は色の名前を黒板に書くこと</a:t>
            </a:r>
          </a:p>
          <a:p>
            <a:pPr algn="ctr" eaLnBrk="1" hangingPunct="1">
              <a:lnSpc>
                <a:spcPct val="90000"/>
              </a:lnSpc>
              <a:buFontTx/>
              <a:buNone/>
            </a:pPr>
            <a:r>
              <a:rPr lang="ja-JP" altLang="en-US" dirty="0"/>
              <a:t>　（困っている生徒がいないか特に注意すること）</a:t>
            </a:r>
          </a:p>
          <a:p>
            <a:pPr algn="r" eaLnBrk="1" hangingPunct="1">
              <a:lnSpc>
                <a:spcPct val="90000"/>
              </a:lnSpc>
            </a:pPr>
            <a:endParaRPr lang="en-US" altLang="ja-JP" dirty="0"/>
          </a:p>
          <a:p>
            <a:pPr eaLnBrk="1" hangingPunct="1">
              <a:lnSpc>
                <a:spcPct val="90000"/>
              </a:lnSpc>
              <a:buFontTx/>
              <a:buNone/>
            </a:pPr>
            <a:r>
              <a:rPr lang="ja-JP" altLang="en-US" dirty="0"/>
              <a:t>★　ラベルなどは色に頼らず必ず薬品の名前を確認</a:t>
            </a:r>
          </a:p>
          <a:p>
            <a:pPr algn="r" eaLnBrk="1" hangingPunct="1">
              <a:lnSpc>
                <a:spcPct val="90000"/>
              </a:lnSpc>
            </a:pPr>
            <a:endParaRPr lang="ja-JP" altLang="en-US" dirty="0"/>
          </a:p>
        </p:txBody>
      </p:sp>
      <p:pic>
        <p:nvPicPr>
          <p:cNvPr id="4" name="図 3">
            <a:extLst>
              <a:ext uri="{FF2B5EF4-FFF2-40B4-BE49-F238E27FC236}">
                <a16:creationId xmlns:a16="http://schemas.microsoft.com/office/drawing/2014/main" id="{C665463F-8270-4C60-97A1-9D9842B61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9918" y="3284984"/>
            <a:ext cx="2612593" cy="2138421"/>
          </a:xfrm>
          <a:prstGeom prst="rect">
            <a:avLst/>
          </a:prstGeom>
        </p:spPr>
      </p:pic>
      <p:sp>
        <p:nvSpPr>
          <p:cNvPr id="5" name="object 6">
            <a:extLst>
              <a:ext uri="{FF2B5EF4-FFF2-40B4-BE49-F238E27FC236}">
                <a16:creationId xmlns:a16="http://schemas.microsoft.com/office/drawing/2014/main" id="{B360E2AD-7CB5-4185-8545-08F34297EF9C}"/>
              </a:ext>
            </a:extLst>
          </p:cNvPr>
          <p:cNvSpPr>
            <a:spLocks noChangeAspect="1"/>
          </p:cNvSpPr>
          <p:nvPr/>
        </p:nvSpPr>
        <p:spPr>
          <a:xfrm>
            <a:off x="971600" y="3935126"/>
            <a:ext cx="2874941" cy="2020365"/>
          </a:xfrm>
          <a:prstGeom prst="rect">
            <a:avLst/>
          </a:prstGeom>
          <a:blipFill>
            <a:blip r:embed="rId4" cstate="print"/>
            <a:stretch>
              <a:fillRect/>
            </a:stretch>
          </a:blipFill>
        </p:spPr>
        <p:txBody>
          <a:bodyPr wrap="square" lIns="0" tIns="0" rIns="0" bIns="0" rtlCol="0"/>
          <a:lstStyle/>
          <a:p>
            <a:endParaRPr/>
          </a:p>
        </p:txBody>
      </p:sp>
      <p:sp>
        <p:nvSpPr>
          <p:cNvPr id="2" name="正方形/長方形 1">
            <a:extLst>
              <a:ext uri="{FF2B5EF4-FFF2-40B4-BE49-F238E27FC236}">
                <a16:creationId xmlns:a16="http://schemas.microsoft.com/office/drawing/2014/main" id="{3C61C2E4-3242-4506-9E66-87CC03C25CCF}"/>
              </a:ext>
            </a:extLst>
          </p:cNvPr>
          <p:cNvSpPr/>
          <p:nvPr/>
        </p:nvSpPr>
        <p:spPr>
          <a:xfrm>
            <a:off x="4555793" y="5728269"/>
            <a:ext cx="4246422" cy="1015663"/>
          </a:xfrm>
          <a:prstGeom prst="rect">
            <a:avLst/>
          </a:prstGeom>
        </p:spPr>
        <p:txBody>
          <a:bodyPr wrap="square">
            <a:spAutoFit/>
          </a:bodyPr>
          <a:lstStyle/>
          <a:p>
            <a:pPr marR="32050"/>
            <a:r>
              <a:rPr lang="ja-JP" altLang="en-US" sz="2000" b="1" dirty="0">
                <a:solidFill>
                  <a:schemeClr val="tx2"/>
                </a:solidFill>
                <a:latin typeface="ＭＳ ゴシック" panose="020B0609070205080204" pitchFamily="49" charset="-128"/>
                <a:ea typeface="ＭＳ ゴシック" panose="020B0609070205080204" pitchFamily="49" charset="-128"/>
              </a:rPr>
              <a:t>右手を高く上げ、「こちらはピンクになりました」といえば、理解しやすくなります。</a:t>
            </a:r>
          </a:p>
        </p:txBody>
      </p:sp>
      <p:sp>
        <p:nvSpPr>
          <p:cNvPr id="3" name="フローチャート : 代替処理 2"/>
          <p:cNvSpPr/>
          <p:nvPr/>
        </p:nvSpPr>
        <p:spPr>
          <a:xfrm>
            <a:off x="4555793" y="5728269"/>
            <a:ext cx="4246422" cy="1015663"/>
          </a:xfrm>
          <a:prstGeom prst="flowChartAlternateProcess">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42176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2087724" y="476672"/>
            <a:ext cx="4824536" cy="864096"/>
          </a:xfrm>
          <a:ln>
            <a:solidFill>
              <a:srgbClr val="00B0F0"/>
            </a:solidFill>
          </a:ln>
        </p:spPr>
        <p:txBody>
          <a:bodyPr>
            <a:normAutofit/>
          </a:bodyPr>
          <a:lstStyle/>
          <a:p>
            <a:pPr eaLnBrk="1" hangingPunct="1"/>
            <a:r>
              <a:rPr lang="ja-JP" altLang="en-US" sz="3600" dirty="0">
                <a:solidFill>
                  <a:schemeClr val="tx1"/>
                </a:solidFill>
              </a:rPr>
              <a:t>自然観察・生物学習</a:t>
            </a:r>
          </a:p>
        </p:txBody>
      </p:sp>
      <p:sp>
        <p:nvSpPr>
          <p:cNvPr id="38915" name="Rectangle 3"/>
          <p:cNvSpPr>
            <a:spLocks noGrp="1" noChangeArrowheads="1"/>
          </p:cNvSpPr>
          <p:nvPr>
            <p:ph type="body" idx="4294967295"/>
          </p:nvPr>
        </p:nvSpPr>
        <p:spPr>
          <a:xfrm>
            <a:off x="283468" y="1287000"/>
            <a:ext cx="8857109" cy="4644039"/>
          </a:xfrm>
          <a:noFill/>
          <a:ln w="38100" cap="flat">
            <a:noFill/>
            <a:prstDash val="dash"/>
            <a:miter lim="800000"/>
            <a:headEnd/>
            <a:tailEnd/>
          </a:ln>
        </p:spPr>
        <p:txBody>
          <a:bodyPr tIns="226800"/>
          <a:lstStyle/>
          <a:p>
            <a:pPr eaLnBrk="1" hangingPunct="1">
              <a:lnSpc>
                <a:spcPct val="90000"/>
              </a:lnSpc>
              <a:buFontTx/>
              <a:buNone/>
            </a:pPr>
            <a:endParaRPr lang="en-US" altLang="ja-JP" dirty="0"/>
          </a:p>
          <a:p>
            <a:pPr eaLnBrk="1" hangingPunct="1">
              <a:lnSpc>
                <a:spcPct val="90000"/>
              </a:lnSpc>
              <a:buFontTx/>
              <a:buNone/>
            </a:pPr>
            <a:r>
              <a:rPr lang="ja-JP" altLang="en-US" dirty="0"/>
              <a:t>野外観察では、色の名前を呼称して示すこと</a:t>
            </a:r>
          </a:p>
        </p:txBody>
      </p:sp>
      <p:pic>
        <p:nvPicPr>
          <p:cNvPr id="6" name="Picture 8" descr="C:\Users\issaku\Desktop\眼科イラスト集（２）\画像・大\1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1179" y="3953998"/>
            <a:ext cx="3034610" cy="212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円形吹き出し 1"/>
          <p:cNvSpPr/>
          <p:nvPr/>
        </p:nvSpPr>
        <p:spPr>
          <a:xfrm>
            <a:off x="1749936" y="2999892"/>
            <a:ext cx="3312368" cy="1908212"/>
          </a:xfrm>
          <a:prstGeom prst="wedgeEllipseCallout">
            <a:avLst>
              <a:gd name="adj1" fmla="val 56704"/>
              <a:gd name="adj2" fmla="val 7021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2"/>
                </a:solidFill>
              </a:rPr>
              <a:t>そうだね！</a:t>
            </a:r>
            <a:endParaRPr kumimoji="1" lang="en-US" altLang="ja-JP" sz="2400" b="1" dirty="0">
              <a:solidFill>
                <a:schemeClr val="tx2"/>
              </a:solidFill>
            </a:endParaRPr>
          </a:p>
          <a:p>
            <a:pPr algn="ctr"/>
            <a:r>
              <a:rPr kumimoji="1" lang="ja-JP" altLang="en-US" sz="2400" b="1" dirty="0">
                <a:solidFill>
                  <a:schemeClr val="tx2"/>
                </a:solidFill>
              </a:rPr>
              <a:t>赤い</a:t>
            </a:r>
            <a:r>
              <a:rPr lang="ja-JP" altLang="en-US" sz="2400" b="1" dirty="0">
                <a:solidFill>
                  <a:schemeClr val="tx2"/>
                </a:solidFill>
              </a:rPr>
              <a:t>アサガオ</a:t>
            </a:r>
            <a:endParaRPr lang="en-US" altLang="ja-JP" sz="2400" b="1" dirty="0">
              <a:solidFill>
                <a:schemeClr val="tx2"/>
              </a:solidFill>
            </a:endParaRPr>
          </a:p>
          <a:p>
            <a:pPr algn="ctr"/>
            <a:r>
              <a:rPr lang="ja-JP" altLang="en-US" sz="2400" b="1" dirty="0">
                <a:solidFill>
                  <a:schemeClr val="tx2"/>
                </a:solidFill>
              </a:rPr>
              <a:t>綺麗に咲いたね</a:t>
            </a:r>
            <a:endParaRPr kumimoji="1" lang="en-US" altLang="ja-JP" sz="2400" b="1" dirty="0">
              <a:solidFill>
                <a:schemeClr val="tx2"/>
              </a:solidFill>
            </a:endParaRPr>
          </a:p>
        </p:txBody>
      </p:sp>
      <p:sp>
        <p:nvSpPr>
          <p:cNvPr id="3" name="円形吹き出し 2"/>
          <p:cNvSpPr/>
          <p:nvPr/>
        </p:nvSpPr>
        <p:spPr>
          <a:xfrm>
            <a:off x="7328277" y="2708920"/>
            <a:ext cx="1800200" cy="1044116"/>
          </a:xfrm>
          <a:prstGeom prst="wedgeEllipseCallout">
            <a:avLst>
              <a:gd name="adj1" fmla="val -57075"/>
              <a:gd name="adj2" fmla="val 8654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accent1"/>
                </a:solidFill>
              </a:rPr>
              <a:t>これは</a:t>
            </a:r>
            <a:endParaRPr lang="en-US" altLang="ja-JP" b="1" dirty="0">
              <a:solidFill>
                <a:schemeClr val="accent1"/>
              </a:solidFill>
            </a:endParaRPr>
          </a:p>
          <a:p>
            <a:pPr algn="ctr"/>
            <a:r>
              <a:rPr lang="ja-JP" altLang="en-US" b="1" dirty="0">
                <a:solidFill>
                  <a:schemeClr val="accent1"/>
                </a:solidFill>
              </a:rPr>
              <a:t>赤い</a:t>
            </a:r>
            <a:endParaRPr lang="en-US" altLang="ja-JP" b="1" dirty="0">
              <a:solidFill>
                <a:schemeClr val="accent1"/>
              </a:solidFill>
            </a:endParaRPr>
          </a:p>
          <a:p>
            <a:pPr algn="ctr"/>
            <a:r>
              <a:rPr lang="ja-JP" altLang="en-US" b="1" dirty="0">
                <a:solidFill>
                  <a:schemeClr val="accent1"/>
                </a:solidFill>
              </a:rPr>
              <a:t>アサガオよ</a:t>
            </a:r>
            <a:endParaRPr lang="en-US" altLang="ja-JP" b="1" dirty="0">
              <a:solidFill>
                <a:schemeClr val="accent1"/>
              </a:solidFill>
            </a:endParaRPr>
          </a:p>
        </p:txBody>
      </p:sp>
      <p:sp>
        <p:nvSpPr>
          <p:cNvPr id="4" name="正方形/長方形 3">
            <a:extLst>
              <a:ext uri="{FF2B5EF4-FFF2-40B4-BE49-F238E27FC236}">
                <a16:creationId xmlns:a16="http://schemas.microsoft.com/office/drawing/2014/main" id="{F4B1180B-2998-420E-A3AD-AF7284AD9682}"/>
              </a:ext>
            </a:extLst>
          </p:cNvPr>
          <p:cNvSpPr/>
          <p:nvPr/>
        </p:nvSpPr>
        <p:spPr>
          <a:xfrm>
            <a:off x="107504" y="5187729"/>
            <a:ext cx="5688632" cy="1200329"/>
          </a:xfrm>
          <a:prstGeom prst="rect">
            <a:avLst/>
          </a:prstGeom>
        </p:spPr>
        <p:txBody>
          <a:bodyPr wrap="square">
            <a:spAutoFit/>
          </a:bodyPr>
          <a:lstStyle/>
          <a:p>
            <a:pPr marR="3060"/>
            <a:r>
              <a:rPr lang="ja-JP" altLang="en-US" sz="2400" dirty="0">
                <a:latin typeface="ＭＳ ゴシック" panose="020B0609070205080204" pitchFamily="49" charset="-128"/>
                <a:ea typeface="ＭＳ ゴシック" panose="020B0609070205080204" pitchFamily="49" charset="-128"/>
              </a:rPr>
              <a:t>自然観察や写生の際に、</a:t>
            </a:r>
          </a:p>
          <a:p>
            <a:pPr marR="6510"/>
            <a:r>
              <a:rPr lang="ja-JP" altLang="en-US" sz="2400" dirty="0">
                <a:latin typeface="ＭＳ ゴシック" panose="020B0609070205080204" pitchFamily="49" charset="-128"/>
                <a:ea typeface="ＭＳ ゴシック" panose="020B0609070205080204" pitchFamily="49" charset="-128"/>
              </a:rPr>
              <a:t>色使いが異なった子どもが</a:t>
            </a:r>
            <a:endParaRPr lang="en-US" altLang="ja-JP" sz="2400" dirty="0">
              <a:latin typeface="ＭＳ ゴシック" panose="020B0609070205080204" pitchFamily="49" charset="-128"/>
              <a:ea typeface="ＭＳ ゴシック" panose="020B0609070205080204" pitchFamily="49" charset="-128"/>
            </a:endParaRPr>
          </a:p>
          <a:p>
            <a:pPr marR="6510"/>
            <a:r>
              <a:rPr lang="ja-JP" altLang="en-US" sz="2400" dirty="0">
                <a:latin typeface="ＭＳ ゴシック" panose="020B0609070205080204" pitchFamily="49" charset="-128"/>
                <a:ea typeface="ＭＳ ゴシック" panose="020B0609070205080204" pitchFamily="49" charset="-128"/>
              </a:rPr>
              <a:t>いても叱らないようにしましょう</a:t>
            </a:r>
            <a:r>
              <a:rPr lang="ja-JP" altLang="en-US" dirty="0">
                <a:solidFill>
                  <a:srgbClr val="FF0000"/>
                </a:solidFill>
                <a:latin typeface="ＭＳ ゴシック" panose="020B0609070205080204" pitchFamily="49" charset="-128"/>
                <a:ea typeface="ＭＳ ゴシック" panose="020B0609070205080204" pitchFamily="49" charset="-128"/>
              </a:rPr>
              <a:t>。</a:t>
            </a:r>
          </a:p>
        </p:txBody>
      </p:sp>
      <p:sp>
        <p:nvSpPr>
          <p:cNvPr id="5" name="フローチャート : 代替処理 4"/>
          <p:cNvSpPr/>
          <p:nvPr/>
        </p:nvSpPr>
        <p:spPr>
          <a:xfrm>
            <a:off x="107504" y="5187729"/>
            <a:ext cx="4752528" cy="1200329"/>
          </a:xfrm>
          <a:prstGeom prst="flowChartAlternateProcess">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8188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619664" y="4665567"/>
            <a:ext cx="8496944" cy="1752600"/>
          </a:xfrm>
        </p:spPr>
        <p:txBody>
          <a:bodyPr>
            <a:normAutofit/>
          </a:bodyPr>
          <a:lstStyle/>
          <a:p>
            <a:pPr algn="l"/>
            <a:r>
              <a:rPr lang="ja-JP" altLang="en-US" dirty="0">
                <a:solidFill>
                  <a:srgbClr val="000000"/>
                </a:solidFill>
                <a:latin typeface="ＭＳ ゴシック" panose="020B0609070205080204" pitchFamily="49" charset="-128"/>
                <a:ea typeface="ＭＳ ゴシック" panose="020B0609070205080204" pitchFamily="49" charset="-128"/>
              </a:rPr>
              <a:t>花の観察やスケッチ、または花や葉の色の</a:t>
            </a:r>
            <a:endParaRPr lang="en-US" altLang="ja-JP" dirty="0">
              <a:solidFill>
                <a:srgbClr val="000000"/>
              </a:solidFill>
              <a:latin typeface="ＭＳ ゴシック" panose="020B0609070205080204" pitchFamily="49" charset="-128"/>
              <a:ea typeface="ＭＳ ゴシック" panose="020B0609070205080204" pitchFamily="49" charset="-128"/>
            </a:endParaRPr>
          </a:p>
          <a:p>
            <a:pPr algn="l"/>
            <a:r>
              <a:rPr lang="ja-JP" altLang="en-US" dirty="0">
                <a:solidFill>
                  <a:srgbClr val="000000"/>
                </a:solidFill>
                <a:latin typeface="ＭＳ ゴシック" panose="020B0609070205080204" pitchFamily="49" charset="-128"/>
                <a:ea typeface="ＭＳ ゴシック" panose="020B0609070205080204" pitchFamily="49" charset="-128"/>
              </a:rPr>
              <a:t>違いを話し合ったりするような場合には、</a:t>
            </a:r>
            <a:endParaRPr lang="en-US" altLang="ja-JP" dirty="0">
              <a:solidFill>
                <a:srgbClr val="000000"/>
              </a:solidFill>
              <a:latin typeface="ＭＳ ゴシック" panose="020B0609070205080204" pitchFamily="49" charset="-128"/>
              <a:ea typeface="ＭＳ ゴシック" panose="020B0609070205080204" pitchFamily="49" charset="-128"/>
            </a:endParaRPr>
          </a:p>
          <a:p>
            <a:pPr algn="l"/>
            <a:r>
              <a:rPr lang="ja-JP" altLang="en-US" dirty="0">
                <a:solidFill>
                  <a:srgbClr val="000000"/>
                </a:solidFill>
                <a:latin typeface="ＭＳ ゴシック" panose="020B0609070205080204" pitchFamily="49" charset="-128"/>
                <a:ea typeface="ＭＳ ゴシック" panose="020B0609070205080204" pitchFamily="49" charset="-128"/>
              </a:rPr>
              <a:t>色名を伝え、部位を具体的に指し示します。</a:t>
            </a:r>
            <a:endParaRPr kumimoji="1" lang="ja-JP" altLang="en-US" dirty="0"/>
          </a:p>
        </p:txBody>
      </p:sp>
      <p:pic>
        <p:nvPicPr>
          <p:cNvPr id="4" name="図 3"/>
          <p:cNvPicPr/>
          <p:nvPr/>
        </p:nvPicPr>
        <p:blipFill>
          <a:blip r:embed="rId3" cstate="print">
            <a:extLst>
              <a:ext uri="{28A0092B-C50C-407E-A947-70E740481C1C}">
                <a14:useLocalDpi xmlns:a14="http://schemas.microsoft.com/office/drawing/2010/main" val="0"/>
              </a:ext>
            </a:extLst>
          </a:blip>
          <a:stretch>
            <a:fillRect/>
          </a:stretch>
        </p:blipFill>
        <p:spPr>
          <a:xfrm>
            <a:off x="4788024" y="1772816"/>
            <a:ext cx="3652041" cy="2867228"/>
          </a:xfrm>
          <a:prstGeom prst="rect">
            <a:avLst/>
          </a:prstGeom>
        </p:spPr>
      </p:pic>
      <p:pic>
        <p:nvPicPr>
          <p:cNvPr id="5" name="図 4"/>
          <p:cNvPicPr/>
          <p:nvPr/>
        </p:nvPicPr>
        <p:blipFill>
          <a:blip r:embed="rId4" cstate="print">
            <a:extLst>
              <a:ext uri="{28A0092B-C50C-407E-A947-70E740481C1C}">
                <a14:useLocalDpi xmlns:a14="http://schemas.microsoft.com/office/drawing/2010/main" val="0"/>
              </a:ext>
            </a:extLst>
          </a:blip>
          <a:stretch>
            <a:fillRect/>
          </a:stretch>
        </p:blipFill>
        <p:spPr>
          <a:xfrm>
            <a:off x="681273" y="1772816"/>
            <a:ext cx="3456384" cy="2867229"/>
          </a:xfrm>
          <a:prstGeom prst="rect">
            <a:avLst/>
          </a:prstGeom>
        </p:spPr>
      </p:pic>
      <p:sp>
        <p:nvSpPr>
          <p:cNvPr id="6" name="テキスト ボックス 5"/>
          <p:cNvSpPr txBox="1"/>
          <p:nvPr/>
        </p:nvSpPr>
        <p:spPr>
          <a:xfrm>
            <a:off x="3203848" y="616183"/>
            <a:ext cx="2088232" cy="584775"/>
          </a:xfrm>
          <a:prstGeom prst="rect">
            <a:avLst/>
          </a:prstGeom>
          <a:noFill/>
          <a:ln>
            <a:solidFill>
              <a:srgbClr val="00B0F0"/>
            </a:solidFill>
          </a:ln>
        </p:spPr>
        <p:txBody>
          <a:bodyPr wrap="square" rtlCol="0">
            <a:spAutoFit/>
          </a:bodyPr>
          <a:lstStyle/>
          <a:p>
            <a:pPr algn="ctr"/>
            <a:r>
              <a:rPr kumimoji="1" lang="ja-JP" altLang="en-US" sz="3200" dirty="0"/>
              <a:t>自然観察</a:t>
            </a:r>
          </a:p>
        </p:txBody>
      </p:sp>
      <p:pic>
        <p:nvPicPr>
          <p:cNvPr id="8" name="Picture 8" descr="C:\Users\issaku\Desktop\眼科イラスト集（２）\画像・大\1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48" y="188640"/>
            <a:ext cx="20574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a:extLst>
              <a:ext uri="{FF2B5EF4-FFF2-40B4-BE49-F238E27FC236}">
                <a16:creationId xmlns:a16="http://schemas.microsoft.com/office/drawing/2014/main" id="{67F5F82E-198F-4210-991C-C84325C70BEE}"/>
              </a:ext>
            </a:extLst>
          </p:cNvPr>
          <p:cNvSpPr txBox="1"/>
          <p:nvPr/>
        </p:nvSpPr>
        <p:spPr>
          <a:xfrm>
            <a:off x="5508104" y="6527058"/>
            <a:ext cx="3735318" cy="276999"/>
          </a:xfrm>
          <a:prstGeom prst="rect">
            <a:avLst/>
          </a:prstGeom>
          <a:noFill/>
        </p:spPr>
        <p:txBody>
          <a:bodyPr wrap="none" rtlCol="0">
            <a:spAutoFit/>
          </a:bodyPr>
          <a:lstStyle/>
          <a:p>
            <a:r>
              <a:rPr kumimoji="1" lang="ja-JP" altLang="en-US" sz="1200" dirty="0"/>
              <a:t>日本学校保健会「学校における色覚に関する資料」より</a:t>
            </a:r>
            <a:endParaRPr kumimoji="1" lang="en-US" altLang="ja-JP" sz="1200" dirty="0"/>
          </a:p>
        </p:txBody>
      </p:sp>
    </p:spTree>
    <p:extLst>
      <p:ext uri="{BB962C8B-B14F-4D97-AF65-F5344CB8AC3E}">
        <p14:creationId xmlns:p14="http://schemas.microsoft.com/office/powerpoint/2010/main" val="3722062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62"/>
          <p:cNvSpPr>
            <a:spLocks noGrp="1" noChangeArrowheads="1"/>
          </p:cNvSpPr>
          <p:nvPr>
            <p:ph type="body" idx="4294967295"/>
          </p:nvPr>
        </p:nvSpPr>
        <p:spPr>
          <a:xfrm>
            <a:off x="755576" y="1412776"/>
            <a:ext cx="7772400" cy="1512168"/>
          </a:xfrm>
          <a:noFill/>
          <a:ln w="38100" cap="flat">
            <a:solidFill>
              <a:schemeClr val="bg1"/>
            </a:solidFill>
            <a:prstDash val="dash"/>
            <a:miter lim="800000"/>
            <a:headEnd/>
            <a:tailEnd/>
          </a:ln>
        </p:spPr>
        <p:txBody>
          <a:bodyPr tIns="226800">
            <a:normAutofit fontScale="47500" lnSpcReduction="20000"/>
          </a:bodyPr>
          <a:lstStyle/>
          <a:p>
            <a:pPr algn="ctr" eaLnBrk="1" hangingPunct="1">
              <a:spcBef>
                <a:spcPct val="50000"/>
              </a:spcBef>
              <a:buFontTx/>
              <a:buNone/>
            </a:pPr>
            <a:r>
              <a:rPr kumimoji="0" lang="ja-JP" altLang="en-US" sz="9000" dirty="0"/>
              <a:t>色使いの個性を認める</a:t>
            </a:r>
            <a:endParaRPr kumimoji="0" lang="en-US" altLang="ja-JP" sz="9000" dirty="0"/>
          </a:p>
          <a:p>
            <a:pPr algn="ctr" eaLnBrk="1" hangingPunct="1">
              <a:spcBef>
                <a:spcPct val="50000"/>
              </a:spcBef>
              <a:buFontTx/>
              <a:buNone/>
            </a:pPr>
            <a:r>
              <a:rPr kumimoji="0" lang="ja-JP" altLang="en-US" sz="6000" dirty="0">
                <a:solidFill>
                  <a:schemeClr val="accent1"/>
                </a:solidFill>
              </a:rPr>
              <a:t>感性を自然に受け入れましょう</a:t>
            </a:r>
            <a:endParaRPr kumimoji="0" lang="en-US" altLang="ja-JP" sz="6000" dirty="0">
              <a:solidFill>
                <a:schemeClr val="accent1"/>
              </a:solidFill>
            </a:endParaRPr>
          </a:p>
          <a:p>
            <a:pPr algn="ctr" eaLnBrk="1" hangingPunct="1">
              <a:spcBef>
                <a:spcPct val="50000"/>
              </a:spcBef>
              <a:buFontTx/>
              <a:buNone/>
            </a:pPr>
            <a:endParaRPr kumimoji="0" lang="ja-JP" altLang="en-US" sz="4400" dirty="0"/>
          </a:p>
        </p:txBody>
      </p:sp>
      <p:pic>
        <p:nvPicPr>
          <p:cNvPr id="5" name="図 4">
            <a:extLst>
              <a:ext uri="{FF2B5EF4-FFF2-40B4-BE49-F238E27FC236}">
                <a16:creationId xmlns:a16="http://schemas.microsoft.com/office/drawing/2014/main" id="{1F45619B-C7D5-4AEE-BA4C-689BECC273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996952"/>
            <a:ext cx="4477591" cy="3275275"/>
          </a:xfrm>
          <a:prstGeom prst="rect">
            <a:avLst/>
          </a:prstGeom>
        </p:spPr>
      </p:pic>
      <p:sp>
        <p:nvSpPr>
          <p:cNvPr id="6" name="object 2">
            <a:extLst>
              <a:ext uri="{FF2B5EF4-FFF2-40B4-BE49-F238E27FC236}">
                <a16:creationId xmlns:a16="http://schemas.microsoft.com/office/drawing/2014/main" id="{8FD25CF6-E112-41E0-92B5-114461D40BFA}"/>
              </a:ext>
            </a:extLst>
          </p:cNvPr>
          <p:cNvSpPr/>
          <p:nvPr/>
        </p:nvSpPr>
        <p:spPr>
          <a:xfrm>
            <a:off x="5724128" y="3520274"/>
            <a:ext cx="2553249" cy="2228629"/>
          </a:xfrm>
          <a:prstGeom prst="rect">
            <a:avLst/>
          </a:prstGeom>
          <a:blipFill>
            <a:blip r:embed="rId4" cstate="print"/>
            <a:stretch>
              <a:fillRect/>
            </a:stretch>
          </a:blipFill>
        </p:spPr>
        <p:txBody>
          <a:bodyPr wrap="square" lIns="0" tIns="0" rIns="0" bIns="0" rtlCol="0"/>
          <a:lstStyle/>
          <a:p>
            <a:endParaRPr/>
          </a:p>
        </p:txBody>
      </p:sp>
      <p:sp>
        <p:nvSpPr>
          <p:cNvPr id="2" name="テキスト ボックス 1"/>
          <p:cNvSpPr txBox="1"/>
          <p:nvPr/>
        </p:nvSpPr>
        <p:spPr>
          <a:xfrm>
            <a:off x="3059832" y="476672"/>
            <a:ext cx="2952328" cy="707886"/>
          </a:xfrm>
          <a:prstGeom prst="rect">
            <a:avLst/>
          </a:prstGeom>
          <a:noFill/>
          <a:ln>
            <a:solidFill>
              <a:srgbClr val="00B0F0"/>
            </a:solidFill>
          </a:ln>
        </p:spPr>
        <p:txBody>
          <a:bodyPr wrap="square" rtlCol="0">
            <a:spAutoFit/>
          </a:bodyPr>
          <a:lstStyle/>
          <a:p>
            <a:pPr algn="ctr"/>
            <a:r>
              <a:rPr kumimoji="1" lang="ja-JP" altLang="en-US" sz="4000" dirty="0"/>
              <a:t>図画・美術</a:t>
            </a:r>
          </a:p>
        </p:txBody>
      </p:sp>
      <p:sp>
        <p:nvSpPr>
          <p:cNvPr id="3" name="正方形/長方形 2">
            <a:extLst>
              <a:ext uri="{FF2B5EF4-FFF2-40B4-BE49-F238E27FC236}">
                <a16:creationId xmlns:a16="http://schemas.microsoft.com/office/drawing/2014/main" id="{E8505A78-8D27-495D-A5E9-BA52D0DFC250}"/>
              </a:ext>
            </a:extLst>
          </p:cNvPr>
          <p:cNvSpPr/>
          <p:nvPr/>
        </p:nvSpPr>
        <p:spPr>
          <a:xfrm>
            <a:off x="4788024" y="6159567"/>
            <a:ext cx="4063933" cy="369332"/>
          </a:xfrm>
          <a:prstGeom prst="rect">
            <a:avLst/>
          </a:prstGeom>
        </p:spPr>
        <p:txBody>
          <a:bodyPr wrap="none">
            <a:spAutoFit/>
          </a:bodyPr>
          <a:lstStyle/>
          <a:p>
            <a:r>
              <a:rPr lang="ja-JP" altLang="en-US" dirty="0">
                <a:solidFill>
                  <a:schemeClr val="tx2"/>
                </a:solidFill>
              </a:rPr>
              <a:t>困っているようならさりげなく助けましょう</a:t>
            </a:r>
          </a:p>
        </p:txBody>
      </p:sp>
    </p:spTree>
    <p:extLst>
      <p:ext uri="{BB962C8B-B14F-4D97-AF65-F5344CB8AC3E}">
        <p14:creationId xmlns:p14="http://schemas.microsoft.com/office/powerpoint/2010/main" val="2946972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2"/>
          <p:cNvSpPr>
            <a:spLocks noChangeArrowheads="1"/>
          </p:cNvSpPr>
          <p:nvPr/>
        </p:nvSpPr>
        <p:spPr bwMode="auto">
          <a:xfrm>
            <a:off x="5715000" y="1143000"/>
            <a:ext cx="1828800" cy="46783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solidFill>
                <a:schemeClr val="bg1"/>
              </a:solidFill>
            </a:endParaRPr>
          </a:p>
        </p:txBody>
      </p:sp>
      <p:sp>
        <p:nvSpPr>
          <p:cNvPr id="18435" name="Oval 3"/>
          <p:cNvSpPr>
            <a:spLocks noChangeAspect="1" noChangeArrowheads="1"/>
          </p:cNvSpPr>
          <p:nvPr/>
        </p:nvSpPr>
        <p:spPr bwMode="auto">
          <a:xfrm>
            <a:off x="6400800" y="990600"/>
            <a:ext cx="457200" cy="457200"/>
          </a:xfrm>
          <a:prstGeom prst="ellipse">
            <a:avLst/>
          </a:prstGeom>
          <a:solidFill>
            <a:srgbClr val="FFFF00"/>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solidFill>
                <a:schemeClr val="bg1"/>
              </a:solidFill>
            </a:endParaRPr>
          </a:p>
        </p:txBody>
      </p:sp>
      <p:sp>
        <p:nvSpPr>
          <p:cNvPr id="18436" name="Oval 4"/>
          <p:cNvSpPr>
            <a:spLocks noChangeAspect="1" noChangeArrowheads="1"/>
          </p:cNvSpPr>
          <p:nvPr/>
        </p:nvSpPr>
        <p:spPr bwMode="auto">
          <a:xfrm>
            <a:off x="5715000" y="1676400"/>
            <a:ext cx="457200" cy="457200"/>
          </a:xfrm>
          <a:prstGeom prst="ellipse">
            <a:avLst/>
          </a:prstGeom>
          <a:solidFill>
            <a:srgbClr val="CCFF33"/>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solidFill>
                <a:schemeClr val="bg1"/>
              </a:solidFill>
            </a:endParaRPr>
          </a:p>
        </p:txBody>
      </p:sp>
      <p:sp>
        <p:nvSpPr>
          <p:cNvPr id="18437" name="Oval 5"/>
          <p:cNvSpPr>
            <a:spLocks noChangeAspect="1" noChangeArrowheads="1"/>
          </p:cNvSpPr>
          <p:nvPr/>
        </p:nvSpPr>
        <p:spPr bwMode="auto">
          <a:xfrm>
            <a:off x="5562600" y="2743200"/>
            <a:ext cx="457200" cy="457200"/>
          </a:xfrm>
          <a:prstGeom prst="ellipse">
            <a:avLst/>
          </a:prstGeom>
          <a:solidFill>
            <a:srgbClr val="009900"/>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solidFill>
                <a:schemeClr val="bg1"/>
              </a:solidFill>
            </a:endParaRPr>
          </a:p>
        </p:txBody>
      </p:sp>
      <p:sp>
        <p:nvSpPr>
          <p:cNvPr id="18438" name="Oval 6"/>
          <p:cNvSpPr>
            <a:spLocks noChangeAspect="1" noChangeArrowheads="1"/>
          </p:cNvSpPr>
          <p:nvPr/>
        </p:nvSpPr>
        <p:spPr bwMode="auto">
          <a:xfrm>
            <a:off x="5486400" y="3886200"/>
            <a:ext cx="457200" cy="457200"/>
          </a:xfrm>
          <a:prstGeom prst="ellipse">
            <a:avLst/>
          </a:prstGeom>
          <a:solidFill>
            <a:srgbClr val="33CCCC"/>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solidFill>
                <a:schemeClr val="bg1"/>
              </a:solidFill>
            </a:endParaRPr>
          </a:p>
        </p:txBody>
      </p:sp>
      <p:sp>
        <p:nvSpPr>
          <p:cNvPr id="18439" name="Oval 7"/>
          <p:cNvSpPr>
            <a:spLocks noChangeAspect="1" noChangeArrowheads="1"/>
          </p:cNvSpPr>
          <p:nvPr/>
        </p:nvSpPr>
        <p:spPr bwMode="auto">
          <a:xfrm>
            <a:off x="5715000" y="4876800"/>
            <a:ext cx="457200" cy="457200"/>
          </a:xfrm>
          <a:prstGeom prst="ellipse">
            <a:avLst/>
          </a:prstGeom>
          <a:solidFill>
            <a:srgbClr val="3399FF"/>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solidFill>
                <a:schemeClr val="bg1"/>
              </a:solidFill>
            </a:endParaRPr>
          </a:p>
        </p:txBody>
      </p:sp>
      <p:sp>
        <p:nvSpPr>
          <p:cNvPr id="18440" name="Oval 8"/>
          <p:cNvSpPr>
            <a:spLocks noChangeAspect="1" noChangeArrowheads="1"/>
          </p:cNvSpPr>
          <p:nvPr/>
        </p:nvSpPr>
        <p:spPr bwMode="auto">
          <a:xfrm>
            <a:off x="7086600" y="1676400"/>
            <a:ext cx="457200" cy="457200"/>
          </a:xfrm>
          <a:prstGeom prst="ellipse">
            <a:avLst/>
          </a:prstGeom>
          <a:solidFill>
            <a:srgbClr val="FF6600"/>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solidFill>
                <a:schemeClr val="bg1"/>
              </a:solidFill>
            </a:endParaRPr>
          </a:p>
        </p:txBody>
      </p:sp>
      <p:sp>
        <p:nvSpPr>
          <p:cNvPr id="18441" name="Oval 9"/>
          <p:cNvSpPr>
            <a:spLocks noChangeAspect="1" noChangeArrowheads="1"/>
          </p:cNvSpPr>
          <p:nvPr/>
        </p:nvSpPr>
        <p:spPr bwMode="auto">
          <a:xfrm>
            <a:off x="7315200" y="2743200"/>
            <a:ext cx="457200" cy="457200"/>
          </a:xfrm>
          <a:prstGeom prst="ellipse">
            <a:avLst/>
          </a:prstGeom>
          <a:solidFill>
            <a:srgbClr val="FF0000"/>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solidFill>
                <a:schemeClr val="bg1"/>
              </a:solidFill>
            </a:endParaRPr>
          </a:p>
        </p:txBody>
      </p:sp>
      <p:sp>
        <p:nvSpPr>
          <p:cNvPr id="18442" name="Oval 10"/>
          <p:cNvSpPr>
            <a:spLocks noChangeAspect="1" noChangeArrowheads="1"/>
          </p:cNvSpPr>
          <p:nvPr/>
        </p:nvSpPr>
        <p:spPr bwMode="auto">
          <a:xfrm>
            <a:off x="7315200" y="3886200"/>
            <a:ext cx="457200" cy="457200"/>
          </a:xfrm>
          <a:prstGeom prst="ellipse">
            <a:avLst/>
          </a:prstGeom>
          <a:solidFill>
            <a:srgbClr val="D60093"/>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solidFill>
                <a:schemeClr val="bg1"/>
              </a:solidFill>
            </a:endParaRPr>
          </a:p>
        </p:txBody>
      </p:sp>
      <p:sp>
        <p:nvSpPr>
          <p:cNvPr id="18443" name="Oval 11"/>
          <p:cNvSpPr>
            <a:spLocks noChangeAspect="1" noChangeArrowheads="1"/>
          </p:cNvSpPr>
          <p:nvPr/>
        </p:nvSpPr>
        <p:spPr bwMode="auto">
          <a:xfrm>
            <a:off x="7086600" y="4876800"/>
            <a:ext cx="457200" cy="457200"/>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solidFill>
                <a:schemeClr val="bg1"/>
              </a:solidFill>
            </a:endParaRPr>
          </a:p>
        </p:txBody>
      </p:sp>
      <p:sp>
        <p:nvSpPr>
          <p:cNvPr id="18444" name="Oval 12"/>
          <p:cNvSpPr>
            <a:spLocks noChangeAspect="1" noChangeArrowheads="1"/>
          </p:cNvSpPr>
          <p:nvPr/>
        </p:nvSpPr>
        <p:spPr bwMode="auto">
          <a:xfrm>
            <a:off x="6400800" y="5638800"/>
            <a:ext cx="457200" cy="457200"/>
          </a:xfrm>
          <a:prstGeom prst="ellipse">
            <a:avLst/>
          </a:prstGeom>
          <a:solidFill>
            <a:srgbClr val="6600FF"/>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solidFill>
                <a:schemeClr val="bg1"/>
              </a:solidFill>
            </a:endParaRPr>
          </a:p>
        </p:txBody>
      </p:sp>
      <p:sp>
        <p:nvSpPr>
          <p:cNvPr id="18445" name="Text Box 13"/>
          <p:cNvSpPr txBox="1">
            <a:spLocks noChangeArrowheads="1"/>
          </p:cNvSpPr>
          <p:nvPr/>
        </p:nvSpPr>
        <p:spPr bwMode="auto">
          <a:xfrm>
            <a:off x="6705600" y="2438400"/>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kumimoji="0" lang="en-US" altLang="ja-JP" b="0">
                <a:latin typeface="Times New Roman" pitchFamily="18" charset="0"/>
              </a:rPr>
              <a:t>×</a:t>
            </a:r>
          </a:p>
        </p:txBody>
      </p:sp>
      <p:sp>
        <p:nvSpPr>
          <p:cNvPr id="18446" name="Text Box 14"/>
          <p:cNvSpPr txBox="1">
            <a:spLocks noChangeArrowheads="1"/>
          </p:cNvSpPr>
          <p:nvPr/>
        </p:nvSpPr>
        <p:spPr bwMode="auto">
          <a:xfrm>
            <a:off x="6019800" y="2438400"/>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kumimoji="0" lang="en-US" altLang="ja-JP" b="0">
                <a:latin typeface="Times New Roman" pitchFamily="18" charset="0"/>
              </a:rPr>
              <a:t>×</a:t>
            </a:r>
          </a:p>
        </p:txBody>
      </p:sp>
      <p:sp>
        <p:nvSpPr>
          <p:cNvPr id="18447" name="Line 15"/>
          <p:cNvSpPr>
            <a:spLocks noChangeShapeType="1"/>
          </p:cNvSpPr>
          <p:nvPr/>
        </p:nvSpPr>
        <p:spPr bwMode="auto">
          <a:xfrm flipH="1">
            <a:off x="7239000" y="2209800"/>
            <a:ext cx="685800" cy="457200"/>
          </a:xfrm>
          <a:prstGeom prst="line">
            <a:avLst/>
          </a:prstGeom>
          <a:noFill/>
          <a:ln w="222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8448" name="Line 16"/>
          <p:cNvSpPr>
            <a:spLocks noChangeShapeType="1"/>
          </p:cNvSpPr>
          <p:nvPr/>
        </p:nvSpPr>
        <p:spPr bwMode="auto">
          <a:xfrm>
            <a:off x="5410200" y="2362200"/>
            <a:ext cx="609600" cy="304800"/>
          </a:xfrm>
          <a:prstGeom prst="line">
            <a:avLst/>
          </a:prstGeom>
          <a:noFill/>
          <a:ln w="222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8449" name="Text Box 17"/>
          <p:cNvSpPr txBox="1">
            <a:spLocks noChangeArrowheads="1"/>
          </p:cNvSpPr>
          <p:nvPr/>
        </p:nvSpPr>
        <p:spPr bwMode="auto">
          <a:xfrm>
            <a:off x="7974013" y="1828800"/>
            <a:ext cx="49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kumimoji="0" lang="ja-JP" altLang="en-US" sz="2400" b="0">
                <a:latin typeface="Times New Roman" pitchFamily="18" charset="0"/>
              </a:rPr>
              <a:t>茶</a:t>
            </a:r>
          </a:p>
        </p:txBody>
      </p:sp>
      <p:sp>
        <p:nvSpPr>
          <p:cNvPr id="18450" name="Text Box 18"/>
          <p:cNvSpPr txBox="1">
            <a:spLocks noChangeArrowheads="1"/>
          </p:cNvSpPr>
          <p:nvPr/>
        </p:nvSpPr>
        <p:spPr bwMode="auto">
          <a:xfrm>
            <a:off x="4849813" y="1981200"/>
            <a:ext cx="49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kumimoji="0" lang="ja-JP" altLang="en-US" sz="2400" b="0">
                <a:latin typeface="Times New Roman" pitchFamily="18" charset="0"/>
              </a:rPr>
              <a:t>緑</a:t>
            </a:r>
          </a:p>
        </p:txBody>
      </p:sp>
      <p:sp>
        <p:nvSpPr>
          <p:cNvPr id="18452" name="Rectangle 20"/>
          <p:cNvSpPr>
            <a:spLocks noChangeArrowheads="1"/>
          </p:cNvSpPr>
          <p:nvPr/>
        </p:nvSpPr>
        <p:spPr bwMode="auto">
          <a:xfrm>
            <a:off x="5410200" y="2514600"/>
            <a:ext cx="25146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solidFill>
                <a:schemeClr val="bg1"/>
              </a:solidFill>
            </a:endParaRPr>
          </a:p>
        </p:txBody>
      </p:sp>
      <p:sp>
        <p:nvSpPr>
          <p:cNvPr id="18454" name="Text Box 23"/>
          <p:cNvSpPr txBox="1">
            <a:spLocks noChangeArrowheads="1"/>
          </p:cNvSpPr>
          <p:nvPr/>
        </p:nvSpPr>
        <p:spPr bwMode="auto">
          <a:xfrm>
            <a:off x="4067175" y="6643688"/>
            <a:ext cx="50768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742950" indent="-285750"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r">
              <a:spcBef>
                <a:spcPct val="50000"/>
              </a:spcBef>
              <a:buFontTx/>
              <a:buNone/>
            </a:pPr>
            <a:r>
              <a:rPr lang="ja-JP" altLang="en-US" sz="800" b="0">
                <a:latin typeface="ＭＳ Ｐ明朝" pitchFamily="18" charset="-128"/>
                <a:ea typeface="ＭＳ Ｐ明朝" pitchFamily="18" charset="-128"/>
              </a:rPr>
              <a:t>市川一夫・田邊昭子・深見嘉一郎：先天色覚異常の検査と指導</a:t>
            </a:r>
            <a:r>
              <a:rPr lang="en-US" altLang="ja-JP" sz="800" b="0">
                <a:latin typeface="ＭＳ Ｐ明朝" pitchFamily="18" charset="-128"/>
                <a:ea typeface="ＭＳ Ｐ明朝" pitchFamily="18" charset="-128"/>
              </a:rPr>
              <a:t>―</a:t>
            </a:r>
            <a:r>
              <a:rPr lang="ja-JP" altLang="en-US" sz="800" b="0">
                <a:latin typeface="ＭＳ Ｐ明朝" pitchFamily="18" charset="-128"/>
                <a:ea typeface="ＭＳ Ｐ明朝" pitchFamily="18" charset="-128"/>
              </a:rPr>
              <a:t>実地医家のために</a:t>
            </a:r>
            <a:r>
              <a:rPr lang="en-US" altLang="ja-JP" sz="800" b="0">
                <a:latin typeface="ＭＳ Ｐ明朝" pitchFamily="18" charset="-128"/>
                <a:ea typeface="ＭＳ Ｐ明朝" pitchFamily="18" charset="-128"/>
              </a:rPr>
              <a:t>―</a:t>
            </a:r>
            <a:r>
              <a:rPr lang="ja-JP" altLang="en-US" sz="800" b="0">
                <a:latin typeface="ＭＳ Ｐ明朝" pitchFamily="18" charset="-128"/>
                <a:ea typeface="ＭＳ Ｐ明朝" pitchFamily="18" charset="-128"/>
              </a:rPr>
              <a:t>金原出版，</a:t>
            </a:r>
            <a:r>
              <a:rPr lang="en-US" altLang="ja-JP" sz="800" b="0">
                <a:latin typeface="ＭＳ Ｐ明朝" pitchFamily="18" charset="-128"/>
                <a:ea typeface="ＭＳ Ｐ明朝" pitchFamily="18" charset="-128"/>
              </a:rPr>
              <a:t>1996</a:t>
            </a:r>
            <a:r>
              <a:rPr lang="ja-JP" altLang="en-US" sz="800" b="0">
                <a:latin typeface="ＭＳ Ｐ明朝" pitchFamily="18" charset="-128"/>
                <a:ea typeface="ＭＳ Ｐ明朝" pitchFamily="18" charset="-128"/>
              </a:rPr>
              <a:t>．より引用</a:t>
            </a:r>
          </a:p>
        </p:txBody>
      </p:sp>
      <p:pic>
        <p:nvPicPr>
          <p:cNvPr id="23" name="コンテンツ プレースホルダー 3"/>
          <p:cNvPicPr>
            <a:picLocks noChangeAspect="1"/>
          </p:cNvPicPr>
          <p:nvPr/>
        </p:nvPicPr>
        <p:blipFill>
          <a:blip r:embed="rId3"/>
          <a:srcRect/>
          <a:stretch>
            <a:fillRect/>
          </a:stretch>
        </p:blipFill>
        <p:spPr bwMode="auto">
          <a:xfrm>
            <a:off x="410084" y="1140604"/>
            <a:ext cx="4015358" cy="530410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7796"/>
            <a:ext cx="8523287"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6078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3491880" y="188640"/>
            <a:ext cx="2304256" cy="909448"/>
          </a:xfrm>
          <a:ln>
            <a:solidFill>
              <a:srgbClr val="00B0F0"/>
            </a:solidFill>
          </a:ln>
        </p:spPr>
        <p:txBody>
          <a:bodyPr>
            <a:normAutofit/>
          </a:bodyPr>
          <a:lstStyle/>
          <a:p>
            <a:pPr eaLnBrk="1" hangingPunct="1"/>
            <a:r>
              <a:rPr lang="ja-JP" altLang="en-US" sz="3600" dirty="0">
                <a:solidFill>
                  <a:schemeClr val="tx1"/>
                </a:solidFill>
              </a:rPr>
              <a:t>地図帳</a:t>
            </a:r>
          </a:p>
        </p:txBody>
      </p:sp>
      <p:sp>
        <p:nvSpPr>
          <p:cNvPr id="5" name="object 2">
            <a:extLst>
              <a:ext uri="{FF2B5EF4-FFF2-40B4-BE49-F238E27FC236}">
                <a16:creationId xmlns:a16="http://schemas.microsoft.com/office/drawing/2014/main" id="{8FD25CF6-E112-41E0-92B5-114461D40BFA}"/>
              </a:ext>
            </a:extLst>
          </p:cNvPr>
          <p:cNvSpPr/>
          <p:nvPr/>
        </p:nvSpPr>
        <p:spPr>
          <a:xfrm>
            <a:off x="6841860" y="5555080"/>
            <a:ext cx="2129342" cy="1245413"/>
          </a:xfrm>
          <a:prstGeom prst="rect">
            <a:avLst/>
          </a:prstGeom>
          <a:blipFill>
            <a:blip r:embed="rId3" cstate="print"/>
            <a:stretch>
              <a:fillRect/>
            </a:stretch>
          </a:blipFill>
        </p:spPr>
        <p:txBody>
          <a:bodyPr wrap="square" lIns="0" tIns="0" rIns="0" bIns="0" rtlCol="0"/>
          <a:lstStyle/>
          <a:p>
            <a:endParaRPr/>
          </a:p>
        </p:txBody>
      </p:sp>
      <p:sp>
        <p:nvSpPr>
          <p:cNvPr id="2" name="正方形/長方形 1"/>
          <p:cNvSpPr/>
          <p:nvPr/>
        </p:nvSpPr>
        <p:spPr>
          <a:xfrm>
            <a:off x="7035056" y="1779912"/>
            <a:ext cx="709712" cy="352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891" name="Rectangle 3"/>
          <p:cNvSpPr>
            <a:spLocks noGrp="1" noChangeArrowheads="1"/>
          </p:cNvSpPr>
          <p:nvPr>
            <p:ph type="body" idx="4294967295"/>
          </p:nvPr>
        </p:nvSpPr>
        <p:spPr>
          <a:xfrm>
            <a:off x="0" y="1196752"/>
            <a:ext cx="8893175" cy="4724400"/>
          </a:xfrm>
          <a:noFill/>
          <a:ln w="38100" cap="flat">
            <a:noFill/>
            <a:prstDash val="dash"/>
            <a:miter lim="800000"/>
            <a:headEnd/>
            <a:tailEnd/>
          </a:ln>
        </p:spPr>
        <p:txBody>
          <a:bodyPr>
            <a:normAutofit/>
          </a:bodyPr>
          <a:lstStyle/>
          <a:p>
            <a:pPr eaLnBrk="1" hangingPunct="1">
              <a:buFontTx/>
              <a:buNone/>
            </a:pPr>
            <a:r>
              <a:rPr lang="en-US" altLang="ja-JP" dirty="0"/>
              <a:t>★</a:t>
            </a:r>
            <a:r>
              <a:rPr lang="ja-JP" altLang="en-US" dirty="0"/>
              <a:t>　地図で使用されている色を言葉で説明する。</a:t>
            </a:r>
          </a:p>
          <a:p>
            <a:pPr eaLnBrk="1" hangingPunct="1">
              <a:buFontTx/>
              <a:buNone/>
            </a:pPr>
            <a:r>
              <a:rPr lang="ja-JP" altLang="en-US" dirty="0"/>
              <a:t>　　色が分かりにくくても　</a:t>
            </a:r>
            <a:endParaRPr lang="en-US" altLang="ja-JP" dirty="0"/>
          </a:p>
          <a:p>
            <a:pPr eaLnBrk="1" hangingPunct="1">
              <a:buFontTx/>
              <a:buNone/>
            </a:pPr>
            <a:r>
              <a:rPr lang="ja-JP" altLang="en-US" dirty="0"/>
              <a:t>　　「山は茶色」等の知識を教える。</a:t>
            </a:r>
          </a:p>
          <a:p>
            <a:pPr eaLnBrk="1" hangingPunct="1">
              <a:buFontTx/>
              <a:buNone/>
            </a:pPr>
            <a:endParaRPr lang="ja-JP" altLang="en-US" dirty="0"/>
          </a:p>
          <a:p>
            <a:pPr eaLnBrk="1" hangingPunct="1">
              <a:buFontTx/>
              <a:buNone/>
            </a:pPr>
            <a:endParaRPr lang="ja-JP" altLang="en-US" dirty="0"/>
          </a:p>
          <a:p>
            <a:pPr eaLnBrk="1" hangingPunct="1">
              <a:buFontTx/>
              <a:buNone/>
            </a:pPr>
            <a:endParaRPr lang="en-US" altLang="ja-JP" dirty="0"/>
          </a:p>
          <a:p>
            <a:pPr eaLnBrk="1" hangingPunct="1">
              <a:buFontTx/>
              <a:buNone/>
            </a:pPr>
            <a:r>
              <a:rPr lang="ja-JP" altLang="en-US" dirty="0"/>
              <a:t>★　色鉛筆、クレヨンなどは常に色名がわかるよう色名を明記しておく（巻紙をはずさない）。</a:t>
            </a:r>
          </a:p>
        </p:txBody>
      </p:sp>
      <p:grpSp>
        <p:nvGrpSpPr>
          <p:cNvPr id="3" name="Group 2">
            <a:extLst>
              <a:ext uri="{FF2B5EF4-FFF2-40B4-BE49-F238E27FC236}">
                <a16:creationId xmlns:a16="http://schemas.microsoft.com/office/drawing/2014/main" id="{653F9A6B-3463-4DCD-827E-390D0BF2085B}"/>
              </a:ext>
            </a:extLst>
          </p:cNvPr>
          <p:cNvGrpSpPr>
            <a:grpSpLocks/>
          </p:cNvGrpSpPr>
          <p:nvPr/>
        </p:nvGrpSpPr>
        <p:grpSpPr bwMode="auto">
          <a:xfrm>
            <a:off x="6402740" y="2039872"/>
            <a:ext cx="2466975" cy="1943100"/>
            <a:chOff x="6654" y="12164"/>
            <a:chExt cx="3886" cy="3062"/>
          </a:xfrm>
        </p:grpSpPr>
        <p:sp>
          <p:nvSpPr>
            <p:cNvPr id="4" name="Rectangle 3">
              <a:extLst>
                <a:ext uri="{FF2B5EF4-FFF2-40B4-BE49-F238E27FC236}">
                  <a16:creationId xmlns:a16="http://schemas.microsoft.com/office/drawing/2014/main" id="{B67D9374-CBB5-44B8-AFAE-12D50A6CE456}"/>
                </a:ext>
              </a:extLst>
            </p:cNvPr>
            <p:cNvSpPr>
              <a:spLocks noChangeArrowheads="1"/>
            </p:cNvSpPr>
            <p:nvPr/>
          </p:nvSpPr>
          <p:spPr bwMode="auto">
            <a:xfrm>
              <a:off x="6784" y="12193"/>
              <a:ext cx="3625" cy="2517"/>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 name="Freeform 4">
              <a:extLst>
                <a:ext uri="{FF2B5EF4-FFF2-40B4-BE49-F238E27FC236}">
                  <a16:creationId xmlns:a16="http://schemas.microsoft.com/office/drawing/2014/main" id="{509171A7-6EBB-4694-9351-B9023B2905B6}"/>
                </a:ext>
              </a:extLst>
            </p:cNvPr>
            <p:cNvSpPr>
              <a:spLocks/>
            </p:cNvSpPr>
            <p:nvPr/>
          </p:nvSpPr>
          <p:spPr bwMode="auto">
            <a:xfrm>
              <a:off x="6684" y="12193"/>
              <a:ext cx="3826" cy="2618"/>
            </a:xfrm>
            <a:custGeom>
              <a:avLst/>
              <a:gdLst>
                <a:gd name="T0" fmla="+- 0 10409 6684"/>
                <a:gd name="T1" fmla="*/ T0 w 3826"/>
                <a:gd name="T2" fmla="+- 0 14710 12194"/>
                <a:gd name="T3" fmla="*/ 14710 h 2618"/>
                <a:gd name="T4" fmla="+- 0 10409 6684"/>
                <a:gd name="T5" fmla="*/ T4 w 3826"/>
                <a:gd name="T6" fmla="+- 0 12194 12194"/>
                <a:gd name="T7" fmla="*/ 12194 h 2618"/>
                <a:gd name="T8" fmla="+- 0 6785 6684"/>
                <a:gd name="T9" fmla="*/ T8 w 3826"/>
                <a:gd name="T10" fmla="+- 0 12194 12194"/>
                <a:gd name="T11" fmla="*/ 12194 h 2618"/>
                <a:gd name="T12" fmla="+- 0 6785 6684"/>
                <a:gd name="T13" fmla="*/ T12 w 3826"/>
                <a:gd name="T14" fmla="+- 0 14710 12194"/>
                <a:gd name="T15" fmla="*/ 14710 h 2618"/>
                <a:gd name="T16" fmla="+- 0 6684 6684"/>
                <a:gd name="T17" fmla="*/ T16 w 3826"/>
                <a:gd name="T18" fmla="+- 0 14710 12194"/>
                <a:gd name="T19" fmla="*/ 14710 h 2618"/>
                <a:gd name="T20" fmla="+- 0 6684 6684"/>
                <a:gd name="T21" fmla="*/ T20 w 3826"/>
                <a:gd name="T22" fmla="+- 0 14811 12194"/>
                <a:gd name="T23" fmla="*/ 14811 h 2618"/>
                <a:gd name="T24" fmla="+- 0 10510 6684"/>
                <a:gd name="T25" fmla="*/ T24 w 3826"/>
                <a:gd name="T26" fmla="+- 0 14811 12194"/>
                <a:gd name="T27" fmla="*/ 14811 h 2618"/>
                <a:gd name="T28" fmla="+- 0 10510 6684"/>
                <a:gd name="T29" fmla="*/ T28 w 3826"/>
                <a:gd name="T30" fmla="+- 0 14710 12194"/>
                <a:gd name="T31" fmla="*/ 14710 h 2618"/>
                <a:gd name="T32" fmla="+- 0 10409 6684"/>
                <a:gd name="T33" fmla="*/ T32 w 3826"/>
                <a:gd name="T34" fmla="+- 0 14710 12194"/>
                <a:gd name="T35" fmla="*/ 14710 h 26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3826" h="2618">
                  <a:moveTo>
                    <a:pt x="3725" y="2516"/>
                  </a:moveTo>
                  <a:lnTo>
                    <a:pt x="3725" y="0"/>
                  </a:lnTo>
                  <a:lnTo>
                    <a:pt x="101" y="0"/>
                  </a:lnTo>
                  <a:lnTo>
                    <a:pt x="101" y="2516"/>
                  </a:lnTo>
                  <a:lnTo>
                    <a:pt x="0" y="2516"/>
                  </a:lnTo>
                  <a:lnTo>
                    <a:pt x="0" y="2617"/>
                  </a:lnTo>
                  <a:lnTo>
                    <a:pt x="3826" y="2617"/>
                  </a:lnTo>
                  <a:lnTo>
                    <a:pt x="3826" y="2516"/>
                  </a:lnTo>
                  <a:lnTo>
                    <a:pt x="3725" y="2516"/>
                  </a:lnTo>
                  <a:close/>
                </a:path>
              </a:pathLst>
            </a:custGeom>
            <a:noFill/>
            <a:ln w="38100">
              <a:solidFill>
                <a:srgbClr val="231F2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6149" name="Picture 5">
              <a:extLst>
                <a:ext uri="{FF2B5EF4-FFF2-40B4-BE49-F238E27FC236}">
                  <a16:creationId xmlns:a16="http://schemas.microsoft.com/office/drawing/2014/main" id="{FF718A88-93CD-4835-928E-0E295F1CCA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0" y="12193"/>
              <a:ext cx="130" cy="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a:extLst>
                <a:ext uri="{FF2B5EF4-FFF2-40B4-BE49-F238E27FC236}">
                  <a16:creationId xmlns:a16="http://schemas.microsoft.com/office/drawing/2014/main" id="{4AAFF24E-DCE1-4CC4-BFDD-0A3BF8164F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4" y="12193"/>
              <a:ext cx="3625" cy="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7AA41A8-F88A-458E-8489-B7E5496FB40B}"/>
                </a:ext>
              </a:extLst>
            </p:cNvPr>
            <p:cNvSpPr>
              <a:spLocks noChangeArrowheads="1"/>
            </p:cNvSpPr>
            <p:nvPr/>
          </p:nvSpPr>
          <p:spPr bwMode="auto">
            <a:xfrm>
              <a:off x="6885" y="12312"/>
              <a:ext cx="3423" cy="2397"/>
            </a:xfrm>
            <a:prstGeom prst="rect">
              <a:avLst/>
            </a:prstGeom>
            <a:solidFill>
              <a:srgbClr val="0047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Line 8">
              <a:extLst>
                <a:ext uri="{FF2B5EF4-FFF2-40B4-BE49-F238E27FC236}">
                  <a16:creationId xmlns:a16="http://schemas.microsoft.com/office/drawing/2014/main" id="{50338F5D-CFFB-4D10-88BD-E147B06024EC}"/>
                </a:ext>
              </a:extLst>
            </p:cNvPr>
            <p:cNvSpPr>
              <a:spLocks noChangeShapeType="1"/>
            </p:cNvSpPr>
            <p:nvPr/>
          </p:nvSpPr>
          <p:spPr bwMode="auto">
            <a:xfrm>
              <a:off x="6684" y="14761"/>
              <a:ext cx="3826" cy="0"/>
            </a:xfrm>
            <a:prstGeom prst="line">
              <a:avLst/>
            </a:prstGeom>
            <a:noFill/>
            <a:ln w="63932">
              <a:solidFill>
                <a:srgbClr val="D1D3D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Rectangle 9">
              <a:extLst>
                <a:ext uri="{FF2B5EF4-FFF2-40B4-BE49-F238E27FC236}">
                  <a16:creationId xmlns:a16="http://schemas.microsoft.com/office/drawing/2014/main" id="{40846239-BF57-44F3-BC8E-0301B4DD28E6}"/>
                </a:ext>
              </a:extLst>
            </p:cNvPr>
            <p:cNvSpPr>
              <a:spLocks noChangeArrowheads="1"/>
            </p:cNvSpPr>
            <p:nvPr/>
          </p:nvSpPr>
          <p:spPr bwMode="auto">
            <a:xfrm>
              <a:off x="7070" y="12419"/>
              <a:ext cx="3003" cy="21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6154" name="Picture 10">
              <a:extLst>
                <a:ext uri="{FF2B5EF4-FFF2-40B4-BE49-F238E27FC236}">
                  <a16:creationId xmlns:a16="http://schemas.microsoft.com/office/drawing/2014/main" id="{9B83ABB2-547D-47ED-9D87-8C39544914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1" y="12475"/>
              <a:ext cx="114"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1">
              <a:extLst>
                <a:ext uri="{FF2B5EF4-FFF2-40B4-BE49-F238E27FC236}">
                  <a16:creationId xmlns:a16="http://schemas.microsoft.com/office/drawing/2014/main" id="{FA55CE27-7DDB-47D5-9EBD-870C566CFD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1" y="14396"/>
              <a:ext cx="114"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2">
              <a:extLst>
                <a:ext uri="{FF2B5EF4-FFF2-40B4-BE49-F238E27FC236}">
                  <a16:creationId xmlns:a16="http://schemas.microsoft.com/office/drawing/2014/main" id="{880A847C-A46A-4916-91B9-F928BA06DA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87" y="12475"/>
              <a:ext cx="114"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13">
              <a:extLst>
                <a:ext uri="{FF2B5EF4-FFF2-40B4-BE49-F238E27FC236}">
                  <a16:creationId xmlns:a16="http://schemas.microsoft.com/office/drawing/2014/main" id="{763F8433-8B21-4711-B78A-D6965D362A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2" y="12459"/>
              <a:ext cx="2740" cy="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4">
              <a:extLst>
                <a:ext uri="{FF2B5EF4-FFF2-40B4-BE49-F238E27FC236}">
                  <a16:creationId xmlns:a16="http://schemas.microsoft.com/office/drawing/2014/main" id="{2B8F8C07-E73B-4B21-8253-B1EF9E002B1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20" y="14553"/>
              <a:ext cx="13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15">
              <a:extLst>
                <a:ext uri="{FF2B5EF4-FFF2-40B4-BE49-F238E27FC236}">
                  <a16:creationId xmlns:a16="http://schemas.microsoft.com/office/drawing/2014/main" id="{9B0F2204-6CAF-4B16-A340-D138803FCC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05" y="14450"/>
              <a:ext cx="11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16">
              <a:extLst>
                <a:ext uri="{FF2B5EF4-FFF2-40B4-BE49-F238E27FC236}">
                  <a16:creationId xmlns:a16="http://schemas.microsoft.com/office/drawing/2014/main" id="{95A6CA8F-1132-49EE-8795-73E47EEF7E7F}"/>
                </a:ext>
              </a:extLst>
            </p:cNvPr>
            <p:cNvSpPr>
              <a:spLocks/>
            </p:cNvSpPr>
            <p:nvPr/>
          </p:nvSpPr>
          <p:spPr bwMode="auto">
            <a:xfrm>
              <a:off x="7621" y="12780"/>
              <a:ext cx="1775" cy="1368"/>
            </a:xfrm>
            <a:custGeom>
              <a:avLst/>
              <a:gdLst>
                <a:gd name="T0" fmla="+- 0 8148 7622"/>
                <a:gd name="T1" fmla="*/ T0 w 1775"/>
                <a:gd name="T2" fmla="+- 0 13780 12780"/>
                <a:gd name="T3" fmla="*/ 13780 h 1368"/>
                <a:gd name="T4" fmla="+- 0 8057 7622"/>
                <a:gd name="T5" fmla="*/ T4 w 1775"/>
                <a:gd name="T6" fmla="+- 0 13754 12780"/>
                <a:gd name="T7" fmla="*/ 13754 h 1368"/>
                <a:gd name="T8" fmla="+- 0 7982 7622"/>
                <a:gd name="T9" fmla="*/ T8 w 1775"/>
                <a:gd name="T10" fmla="+- 0 13718 12780"/>
                <a:gd name="T11" fmla="*/ 13718 h 1368"/>
                <a:gd name="T12" fmla="+- 0 7899 7622"/>
                <a:gd name="T13" fmla="*/ T12 w 1775"/>
                <a:gd name="T14" fmla="+- 0 13641 12780"/>
                <a:gd name="T15" fmla="*/ 13641 h 1368"/>
                <a:gd name="T16" fmla="+- 0 7863 7622"/>
                <a:gd name="T17" fmla="*/ T16 w 1775"/>
                <a:gd name="T18" fmla="+- 0 13669 12780"/>
                <a:gd name="T19" fmla="*/ 13669 h 1368"/>
                <a:gd name="T20" fmla="+- 0 7875 7622"/>
                <a:gd name="T21" fmla="*/ T20 w 1775"/>
                <a:gd name="T22" fmla="+- 0 13791 12780"/>
                <a:gd name="T23" fmla="*/ 13791 h 1368"/>
                <a:gd name="T24" fmla="+- 0 7821 7622"/>
                <a:gd name="T25" fmla="*/ T24 w 1775"/>
                <a:gd name="T26" fmla="+- 0 13882 12780"/>
                <a:gd name="T27" fmla="*/ 13882 h 1368"/>
                <a:gd name="T28" fmla="+- 0 7681 7622"/>
                <a:gd name="T29" fmla="*/ T28 w 1775"/>
                <a:gd name="T30" fmla="+- 0 13929 12780"/>
                <a:gd name="T31" fmla="*/ 13929 h 1368"/>
                <a:gd name="T32" fmla="+- 0 7622 7622"/>
                <a:gd name="T33" fmla="*/ T32 w 1775"/>
                <a:gd name="T34" fmla="+- 0 13999 12780"/>
                <a:gd name="T35" fmla="*/ 13999 h 1368"/>
                <a:gd name="T36" fmla="+- 0 7704 7622"/>
                <a:gd name="T37" fmla="*/ T36 w 1775"/>
                <a:gd name="T38" fmla="+- 0 13982 12780"/>
                <a:gd name="T39" fmla="*/ 13982 h 1368"/>
                <a:gd name="T40" fmla="+- 0 7797 7622"/>
                <a:gd name="T41" fmla="*/ T40 w 1775"/>
                <a:gd name="T42" fmla="+- 0 13944 12780"/>
                <a:gd name="T43" fmla="*/ 13944 h 1368"/>
                <a:gd name="T44" fmla="+- 0 7922 7622"/>
                <a:gd name="T45" fmla="*/ T44 w 1775"/>
                <a:gd name="T46" fmla="+- 0 13979 12780"/>
                <a:gd name="T47" fmla="*/ 13979 h 1368"/>
                <a:gd name="T48" fmla="+- 0 7984 7622"/>
                <a:gd name="T49" fmla="*/ T48 w 1775"/>
                <a:gd name="T50" fmla="+- 0 13969 12780"/>
                <a:gd name="T51" fmla="*/ 13969 h 1368"/>
                <a:gd name="T52" fmla="+- 0 8042 7622"/>
                <a:gd name="T53" fmla="*/ T52 w 1775"/>
                <a:gd name="T54" fmla="+- 0 13923 12780"/>
                <a:gd name="T55" fmla="*/ 13923 h 1368"/>
                <a:gd name="T56" fmla="+- 0 8166 7622"/>
                <a:gd name="T57" fmla="*/ T56 w 1775"/>
                <a:gd name="T58" fmla="+- 0 13806 12780"/>
                <a:gd name="T59" fmla="*/ 13806 h 1368"/>
                <a:gd name="T60" fmla="+- 0 9394 7622"/>
                <a:gd name="T61" fmla="*/ T60 w 1775"/>
                <a:gd name="T62" fmla="+- 0 13325 12780"/>
                <a:gd name="T63" fmla="*/ 13325 h 1368"/>
                <a:gd name="T64" fmla="+- 0 9320 7622"/>
                <a:gd name="T65" fmla="*/ T64 w 1775"/>
                <a:gd name="T66" fmla="+- 0 13338 12780"/>
                <a:gd name="T67" fmla="*/ 13338 h 1368"/>
                <a:gd name="T68" fmla="+- 0 9187 7622"/>
                <a:gd name="T69" fmla="*/ T68 w 1775"/>
                <a:gd name="T70" fmla="+- 0 13361 12780"/>
                <a:gd name="T71" fmla="*/ 13361 h 1368"/>
                <a:gd name="T72" fmla="+- 0 9037 7622"/>
                <a:gd name="T73" fmla="*/ T72 w 1775"/>
                <a:gd name="T74" fmla="+- 0 13349 12780"/>
                <a:gd name="T75" fmla="*/ 13349 h 1368"/>
                <a:gd name="T76" fmla="+- 0 8886 7622"/>
                <a:gd name="T77" fmla="*/ T76 w 1775"/>
                <a:gd name="T78" fmla="+- 0 13257 12780"/>
                <a:gd name="T79" fmla="*/ 13257 h 1368"/>
                <a:gd name="T80" fmla="+- 0 8796 7622"/>
                <a:gd name="T81" fmla="*/ T80 w 1775"/>
                <a:gd name="T82" fmla="+- 0 13209 12780"/>
                <a:gd name="T83" fmla="*/ 13209 h 1368"/>
                <a:gd name="T84" fmla="+- 0 8710 7622"/>
                <a:gd name="T85" fmla="*/ T84 w 1775"/>
                <a:gd name="T86" fmla="+- 0 13169 12780"/>
                <a:gd name="T87" fmla="*/ 13169 h 1368"/>
                <a:gd name="T88" fmla="+- 0 8610 7622"/>
                <a:gd name="T89" fmla="*/ T88 w 1775"/>
                <a:gd name="T90" fmla="+- 0 13074 12780"/>
                <a:gd name="T91" fmla="*/ 13074 h 1368"/>
                <a:gd name="T92" fmla="+- 0 8476 7622"/>
                <a:gd name="T93" fmla="*/ T92 w 1775"/>
                <a:gd name="T94" fmla="+- 0 12879 12780"/>
                <a:gd name="T95" fmla="*/ 12879 h 1368"/>
                <a:gd name="T96" fmla="+- 0 8401 7622"/>
                <a:gd name="T97" fmla="*/ T96 w 1775"/>
                <a:gd name="T98" fmla="+- 0 12788 12780"/>
                <a:gd name="T99" fmla="*/ 12788 h 1368"/>
                <a:gd name="T100" fmla="+- 0 8387 7622"/>
                <a:gd name="T101" fmla="*/ T100 w 1775"/>
                <a:gd name="T102" fmla="+- 0 12815 12780"/>
                <a:gd name="T103" fmla="*/ 12815 h 1368"/>
                <a:gd name="T104" fmla="+- 0 8414 7622"/>
                <a:gd name="T105" fmla="*/ T104 w 1775"/>
                <a:gd name="T106" fmla="+- 0 12939 12780"/>
                <a:gd name="T107" fmla="*/ 12939 h 1368"/>
                <a:gd name="T108" fmla="+- 0 8383 7622"/>
                <a:gd name="T109" fmla="*/ T108 w 1775"/>
                <a:gd name="T110" fmla="+- 0 13094 12780"/>
                <a:gd name="T111" fmla="*/ 13094 h 1368"/>
                <a:gd name="T112" fmla="+- 0 8308 7622"/>
                <a:gd name="T113" fmla="*/ T112 w 1775"/>
                <a:gd name="T114" fmla="+- 0 13260 12780"/>
                <a:gd name="T115" fmla="*/ 13260 h 1368"/>
                <a:gd name="T116" fmla="+- 0 8226 7622"/>
                <a:gd name="T117" fmla="*/ T116 w 1775"/>
                <a:gd name="T118" fmla="+- 0 13364 12780"/>
                <a:gd name="T119" fmla="*/ 13364 h 1368"/>
                <a:gd name="T120" fmla="+- 0 8272 7622"/>
                <a:gd name="T121" fmla="*/ T120 w 1775"/>
                <a:gd name="T122" fmla="+- 0 13459 12780"/>
                <a:gd name="T123" fmla="*/ 13459 h 1368"/>
                <a:gd name="T124" fmla="+- 0 8361 7622"/>
                <a:gd name="T125" fmla="*/ T124 w 1775"/>
                <a:gd name="T126" fmla="+- 0 13517 12780"/>
                <a:gd name="T127" fmla="*/ 13517 h 1368"/>
                <a:gd name="T128" fmla="+- 0 8396 7622"/>
                <a:gd name="T129" fmla="*/ T128 w 1775"/>
                <a:gd name="T130" fmla="+- 0 13652 12780"/>
                <a:gd name="T131" fmla="*/ 13652 h 1368"/>
                <a:gd name="T132" fmla="+- 0 8372 7622"/>
                <a:gd name="T133" fmla="*/ T132 w 1775"/>
                <a:gd name="T134" fmla="+- 0 13821 12780"/>
                <a:gd name="T135" fmla="*/ 13821 h 1368"/>
                <a:gd name="T136" fmla="+- 0 8456 7622"/>
                <a:gd name="T137" fmla="*/ T136 w 1775"/>
                <a:gd name="T138" fmla="+- 0 13934 12780"/>
                <a:gd name="T139" fmla="*/ 13934 h 1368"/>
                <a:gd name="T140" fmla="+- 0 8608 7622"/>
                <a:gd name="T141" fmla="*/ T140 w 1775"/>
                <a:gd name="T142" fmla="+- 0 14012 12780"/>
                <a:gd name="T143" fmla="*/ 14012 h 1368"/>
                <a:gd name="T144" fmla="+- 0 8715 7622"/>
                <a:gd name="T145" fmla="*/ T144 w 1775"/>
                <a:gd name="T146" fmla="+- 0 14097 12780"/>
                <a:gd name="T147" fmla="*/ 14097 h 1368"/>
                <a:gd name="T148" fmla="+- 0 8822 7622"/>
                <a:gd name="T149" fmla="*/ T148 w 1775"/>
                <a:gd name="T150" fmla="+- 0 14147 12780"/>
                <a:gd name="T151" fmla="*/ 14147 h 1368"/>
                <a:gd name="T152" fmla="+- 0 8833 7622"/>
                <a:gd name="T153" fmla="*/ T152 w 1775"/>
                <a:gd name="T154" fmla="+- 0 14048 12780"/>
                <a:gd name="T155" fmla="*/ 14048 h 1368"/>
                <a:gd name="T156" fmla="+- 0 8790 7622"/>
                <a:gd name="T157" fmla="*/ T156 w 1775"/>
                <a:gd name="T158" fmla="+- 0 13861 12780"/>
                <a:gd name="T159" fmla="*/ 13861 h 1368"/>
                <a:gd name="T160" fmla="+- 0 8758 7622"/>
                <a:gd name="T161" fmla="*/ T160 w 1775"/>
                <a:gd name="T162" fmla="+- 0 13700 12780"/>
                <a:gd name="T163" fmla="*/ 13700 h 1368"/>
                <a:gd name="T164" fmla="+- 0 8808 7622"/>
                <a:gd name="T165" fmla="*/ T164 w 1775"/>
                <a:gd name="T166" fmla="+- 0 13675 12780"/>
                <a:gd name="T167" fmla="*/ 13675 h 1368"/>
                <a:gd name="T168" fmla="+- 0 8900 7622"/>
                <a:gd name="T169" fmla="*/ T168 w 1775"/>
                <a:gd name="T170" fmla="+- 0 13806 12780"/>
                <a:gd name="T171" fmla="*/ 13806 h 1368"/>
                <a:gd name="T172" fmla="+- 0 8936 7622"/>
                <a:gd name="T173" fmla="*/ T172 w 1775"/>
                <a:gd name="T174" fmla="+- 0 13844 12780"/>
                <a:gd name="T175" fmla="*/ 13844 h 1368"/>
                <a:gd name="T176" fmla="+- 0 8992 7622"/>
                <a:gd name="T177" fmla="*/ T176 w 1775"/>
                <a:gd name="T178" fmla="+- 0 13714 12780"/>
                <a:gd name="T179" fmla="*/ 13714 h 1368"/>
                <a:gd name="T180" fmla="+- 0 9030 7622"/>
                <a:gd name="T181" fmla="*/ T180 w 1775"/>
                <a:gd name="T182" fmla="+- 0 13645 12780"/>
                <a:gd name="T183" fmla="*/ 13645 h 1368"/>
                <a:gd name="T184" fmla="+- 0 9120 7622"/>
                <a:gd name="T185" fmla="*/ T184 w 1775"/>
                <a:gd name="T186" fmla="+- 0 13582 12780"/>
                <a:gd name="T187" fmla="*/ 13582 h 1368"/>
                <a:gd name="T188" fmla="+- 0 9207 7622"/>
                <a:gd name="T189" fmla="*/ T188 w 1775"/>
                <a:gd name="T190" fmla="+- 0 13514 12780"/>
                <a:gd name="T191" fmla="*/ 13514 h 1368"/>
                <a:gd name="T192" fmla="+- 0 9273 7622"/>
                <a:gd name="T193" fmla="*/ T192 w 1775"/>
                <a:gd name="T194" fmla="+- 0 13473 12780"/>
                <a:gd name="T195" fmla="*/ 13473 h 1368"/>
                <a:gd name="T196" fmla="+- 0 9362 7622"/>
                <a:gd name="T197" fmla="*/ T196 w 1775"/>
                <a:gd name="T198" fmla="+- 0 13384 12780"/>
                <a:gd name="T199" fmla="*/ 13384 h 1368"/>
                <a:gd name="T200" fmla="+- 0 9396 7622"/>
                <a:gd name="T201" fmla="*/ T200 w 1775"/>
                <a:gd name="T202" fmla="+- 0 13337 12780"/>
                <a:gd name="T203" fmla="*/ 13337 h 13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1775" h="1368">
                  <a:moveTo>
                    <a:pt x="544" y="1026"/>
                  </a:moveTo>
                  <a:lnTo>
                    <a:pt x="526" y="1000"/>
                  </a:lnTo>
                  <a:lnTo>
                    <a:pt x="485" y="981"/>
                  </a:lnTo>
                  <a:lnTo>
                    <a:pt x="435" y="974"/>
                  </a:lnTo>
                  <a:lnTo>
                    <a:pt x="393" y="964"/>
                  </a:lnTo>
                  <a:lnTo>
                    <a:pt x="360" y="938"/>
                  </a:lnTo>
                  <a:lnTo>
                    <a:pt x="326" y="902"/>
                  </a:lnTo>
                  <a:lnTo>
                    <a:pt x="277" y="861"/>
                  </a:lnTo>
                  <a:lnTo>
                    <a:pt x="247" y="854"/>
                  </a:lnTo>
                  <a:lnTo>
                    <a:pt x="241" y="889"/>
                  </a:lnTo>
                  <a:lnTo>
                    <a:pt x="248" y="947"/>
                  </a:lnTo>
                  <a:lnTo>
                    <a:pt x="253" y="1011"/>
                  </a:lnTo>
                  <a:lnTo>
                    <a:pt x="244" y="1064"/>
                  </a:lnTo>
                  <a:lnTo>
                    <a:pt x="199" y="1102"/>
                  </a:lnTo>
                  <a:lnTo>
                    <a:pt x="130" y="1126"/>
                  </a:lnTo>
                  <a:lnTo>
                    <a:pt x="59" y="1149"/>
                  </a:lnTo>
                  <a:lnTo>
                    <a:pt x="7" y="1187"/>
                  </a:lnTo>
                  <a:lnTo>
                    <a:pt x="0" y="1219"/>
                  </a:lnTo>
                  <a:lnTo>
                    <a:pt x="31" y="1220"/>
                  </a:lnTo>
                  <a:lnTo>
                    <a:pt x="82" y="1202"/>
                  </a:lnTo>
                  <a:lnTo>
                    <a:pt x="131" y="1176"/>
                  </a:lnTo>
                  <a:lnTo>
                    <a:pt x="175" y="1164"/>
                  </a:lnTo>
                  <a:lnTo>
                    <a:pt x="220" y="1171"/>
                  </a:lnTo>
                  <a:lnTo>
                    <a:pt x="300" y="1199"/>
                  </a:lnTo>
                  <a:lnTo>
                    <a:pt x="329" y="1203"/>
                  </a:lnTo>
                  <a:lnTo>
                    <a:pt x="362" y="1189"/>
                  </a:lnTo>
                  <a:lnTo>
                    <a:pt x="394" y="1164"/>
                  </a:lnTo>
                  <a:lnTo>
                    <a:pt x="420" y="1143"/>
                  </a:lnTo>
                  <a:lnTo>
                    <a:pt x="525" y="1052"/>
                  </a:lnTo>
                  <a:lnTo>
                    <a:pt x="544" y="1026"/>
                  </a:lnTo>
                  <a:moveTo>
                    <a:pt x="1774" y="557"/>
                  </a:moveTo>
                  <a:lnTo>
                    <a:pt x="1772" y="545"/>
                  </a:lnTo>
                  <a:lnTo>
                    <a:pt x="1745" y="547"/>
                  </a:lnTo>
                  <a:lnTo>
                    <a:pt x="1698" y="558"/>
                  </a:lnTo>
                  <a:lnTo>
                    <a:pt x="1636" y="571"/>
                  </a:lnTo>
                  <a:lnTo>
                    <a:pt x="1565" y="581"/>
                  </a:lnTo>
                  <a:lnTo>
                    <a:pt x="1489" y="583"/>
                  </a:lnTo>
                  <a:lnTo>
                    <a:pt x="1415" y="569"/>
                  </a:lnTo>
                  <a:lnTo>
                    <a:pt x="1346" y="535"/>
                  </a:lnTo>
                  <a:lnTo>
                    <a:pt x="1264" y="477"/>
                  </a:lnTo>
                  <a:lnTo>
                    <a:pt x="1212" y="446"/>
                  </a:lnTo>
                  <a:lnTo>
                    <a:pt x="1174" y="429"/>
                  </a:lnTo>
                  <a:lnTo>
                    <a:pt x="1137" y="413"/>
                  </a:lnTo>
                  <a:lnTo>
                    <a:pt x="1088" y="389"/>
                  </a:lnTo>
                  <a:lnTo>
                    <a:pt x="1037" y="349"/>
                  </a:lnTo>
                  <a:lnTo>
                    <a:pt x="988" y="294"/>
                  </a:lnTo>
                  <a:lnTo>
                    <a:pt x="940" y="228"/>
                  </a:lnTo>
                  <a:lnTo>
                    <a:pt x="854" y="99"/>
                  </a:lnTo>
                  <a:lnTo>
                    <a:pt x="818" y="51"/>
                  </a:lnTo>
                  <a:lnTo>
                    <a:pt x="779" y="8"/>
                  </a:lnTo>
                  <a:lnTo>
                    <a:pt x="763" y="0"/>
                  </a:lnTo>
                  <a:lnTo>
                    <a:pt x="765" y="35"/>
                  </a:lnTo>
                  <a:lnTo>
                    <a:pt x="784" y="118"/>
                  </a:lnTo>
                  <a:lnTo>
                    <a:pt x="792" y="159"/>
                  </a:lnTo>
                  <a:lnTo>
                    <a:pt x="783" y="229"/>
                  </a:lnTo>
                  <a:lnTo>
                    <a:pt x="761" y="314"/>
                  </a:lnTo>
                  <a:lnTo>
                    <a:pt x="728" y="402"/>
                  </a:lnTo>
                  <a:lnTo>
                    <a:pt x="686" y="480"/>
                  </a:lnTo>
                  <a:lnTo>
                    <a:pt x="638" y="535"/>
                  </a:lnTo>
                  <a:lnTo>
                    <a:pt x="604" y="584"/>
                  </a:lnTo>
                  <a:lnTo>
                    <a:pt x="613" y="634"/>
                  </a:lnTo>
                  <a:lnTo>
                    <a:pt x="650" y="679"/>
                  </a:lnTo>
                  <a:lnTo>
                    <a:pt x="697" y="715"/>
                  </a:lnTo>
                  <a:lnTo>
                    <a:pt x="739" y="737"/>
                  </a:lnTo>
                  <a:lnTo>
                    <a:pt x="767" y="785"/>
                  </a:lnTo>
                  <a:lnTo>
                    <a:pt x="774" y="872"/>
                  </a:lnTo>
                  <a:lnTo>
                    <a:pt x="766" y="968"/>
                  </a:lnTo>
                  <a:lnTo>
                    <a:pt x="750" y="1041"/>
                  </a:lnTo>
                  <a:lnTo>
                    <a:pt x="768" y="1096"/>
                  </a:lnTo>
                  <a:lnTo>
                    <a:pt x="834" y="1154"/>
                  </a:lnTo>
                  <a:lnTo>
                    <a:pt x="918" y="1203"/>
                  </a:lnTo>
                  <a:lnTo>
                    <a:pt x="986" y="1232"/>
                  </a:lnTo>
                  <a:lnTo>
                    <a:pt x="1039" y="1266"/>
                  </a:lnTo>
                  <a:lnTo>
                    <a:pt x="1093" y="1317"/>
                  </a:lnTo>
                  <a:lnTo>
                    <a:pt x="1148" y="1359"/>
                  </a:lnTo>
                  <a:lnTo>
                    <a:pt x="1200" y="1367"/>
                  </a:lnTo>
                  <a:lnTo>
                    <a:pt x="1216" y="1335"/>
                  </a:lnTo>
                  <a:lnTo>
                    <a:pt x="1211" y="1268"/>
                  </a:lnTo>
                  <a:lnTo>
                    <a:pt x="1192" y="1178"/>
                  </a:lnTo>
                  <a:lnTo>
                    <a:pt x="1168" y="1081"/>
                  </a:lnTo>
                  <a:lnTo>
                    <a:pt x="1147" y="990"/>
                  </a:lnTo>
                  <a:lnTo>
                    <a:pt x="1136" y="920"/>
                  </a:lnTo>
                  <a:lnTo>
                    <a:pt x="1144" y="884"/>
                  </a:lnTo>
                  <a:lnTo>
                    <a:pt x="1186" y="895"/>
                  </a:lnTo>
                  <a:lnTo>
                    <a:pt x="1235" y="954"/>
                  </a:lnTo>
                  <a:lnTo>
                    <a:pt x="1278" y="1026"/>
                  </a:lnTo>
                  <a:lnTo>
                    <a:pt x="1301" y="1075"/>
                  </a:lnTo>
                  <a:lnTo>
                    <a:pt x="1314" y="1064"/>
                  </a:lnTo>
                  <a:lnTo>
                    <a:pt x="1338" y="1009"/>
                  </a:lnTo>
                  <a:lnTo>
                    <a:pt x="1370" y="934"/>
                  </a:lnTo>
                  <a:lnTo>
                    <a:pt x="1397" y="884"/>
                  </a:lnTo>
                  <a:lnTo>
                    <a:pt x="1408" y="865"/>
                  </a:lnTo>
                  <a:lnTo>
                    <a:pt x="1448" y="827"/>
                  </a:lnTo>
                  <a:lnTo>
                    <a:pt x="1498" y="802"/>
                  </a:lnTo>
                  <a:lnTo>
                    <a:pt x="1545" y="767"/>
                  </a:lnTo>
                  <a:lnTo>
                    <a:pt x="1585" y="734"/>
                  </a:lnTo>
                  <a:lnTo>
                    <a:pt x="1616" y="715"/>
                  </a:lnTo>
                  <a:lnTo>
                    <a:pt x="1651" y="693"/>
                  </a:lnTo>
                  <a:lnTo>
                    <a:pt x="1695" y="653"/>
                  </a:lnTo>
                  <a:lnTo>
                    <a:pt x="1740" y="604"/>
                  </a:lnTo>
                  <a:lnTo>
                    <a:pt x="1755" y="583"/>
                  </a:lnTo>
                  <a:lnTo>
                    <a:pt x="1774" y="557"/>
                  </a:lnTo>
                </a:path>
              </a:pathLst>
            </a:custGeom>
            <a:solidFill>
              <a:srgbClr val="A76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6161" name="Picture 17">
              <a:extLst>
                <a:ext uri="{FF2B5EF4-FFF2-40B4-BE49-F238E27FC236}">
                  <a16:creationId xmlns:a16="http://schemas.microsoft.com/office/drawing/2014/main" id="{EE282149-3262-42EF-A765-9D4DAA75F66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53" y="14168"/>
              <a:ext cx="255"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正方形/長方形 11">
            <a:extLst>
              <a:ext uri="{FF2B5EF4-FFF2-40B4-BE49-F238E27FC236}">
                <a16:creationId xmlns:a16="http://schemas.microsoft.com/office/drawing/2014/main" id="{C7D10326-E380-4040-97C5-3374608821B9}"/>
              </a:ext>
            </a:extLst>
          </p:cNvPr>
          <p:cNvSpPr/>
          <p:nvPr/>
        </p:nvSpPr>
        <p:spPr>
          <a:xfrm>
            <a:off x="506520" y="3060754"/>
            <a:ext cx="5896220" cy="1815882"/>
          </a:xfrm>
          <a:prstGeom prst="rect">
            <a:avLst/>
          </a:prstGeom>
        </p:spPr>
        <p:txBody>
          <a:bodyPr wrap="square">
            <a:spAutoFit/>
          </a:bodyPr>
          <a:lstStyle/>
          <a:p>
            <a:pPr marR="1940"/>
            <a:r>
              <a:rPr lang="ja-JP" altLang="en-US" dirty="0">
                <a:latin typeface="ＭＳ ゴシック" panose="020B0609070205080204" pitchFamily="49" charset="-128"/>
                <a:ea typeface="ＭＳ ゴシック" panose="020B0609070205080204" pitchFamily="49" charset="-128"/>
              </a:rPr>
              <a:t> </a:t>
            </a:r>
            <a:r>
              <a:rPr lang="ja-JP" altLang="en-US" sz="2800" dirty="0">
                <a:solidFill>
                  <a:schemeClr val="tx2"/>
                </a:solidFill>
                <a:latin typeface="ＭＳ ゴシック" panose="020B0609070205080204" pitchFamily="49" charset="-128"/>
                <a:ea typeface="ＭＳ ゴシック" panose="020B0609070205080204" pitchFamily="49" charset="-128"/>
              </a:rPr>
              <a:t>位置・形を補足し、指示棒を使って説明するなど、色以外の情報を加えることが大切です。</a:t>
            </a:r>
            <a:endParaRPr lang="en-US" altLang="ja-JP" sz="2800" dirty="0">
              <a:solidFill>
                <a:schemeClr val="tx2"/>
              </a:solidFill>
              <a:latin typeface="ＭＳ ゴシック" panose="020B0609070205080204" pitchFamily="49" charset="-128"/>
              <a:ea typeface="ＭＳ ゴシック" panose="020B0609070205080204" pitchFamily="49" charset="-128"/>
            </a:endParaRPr>
          </a:p>
          <a:p>
            <a:pPr marR="1940"/>
            <a:endParaRPr lang="ja-JP" altLang="en-US" sz="2800" dirty="0">
              <a:solidFill>
                <a:srgbClr val="FF0000"/>
              </a:solidFill>
              <a:latin typeface="ＭＳ ゴシック" panose="020B0609070205080204" pitchFamily="49" charset="-128"/>
              <a:ea typeface="ＭＳ ゴシック" panose="020B0609070205080204" pitchFamily="49" charset="-128"/>
            </a:endParaRPr>
          </a:p>
        </p:txBody>
      </p:sp>
      <p:sp>
        <p:nvSpPr>
          <p:cNvPr id="23" name="テキスト ボックス 22"/>
          <p:cNvSpPr txBox="1"/>
          <p:nvPr/>
        </p:nvSpPr>
        <p:spPr>
          <a:xfrm>
            <a:off x="5984682" y="4075649"/>
            <a:ext cx="3281668" cy="261610"/>
          </a:xfrm>
          <a:prstGeom prst="rect">
            <a:avLst/>
          </a:prstGeom>
          <a:noFill/>
        </p:spPr>
        <p:txBody>
          <a:bodyPr wrap="none" rtlCol="0">
            <a:spAutoFit/>
          </a:bodyPr>
          <a:lstStyle/>
          <a:p>
            <a:r>
              <a:rPr kumimoji="1" lang="ja-JP" altLang="en-US" sz="1100" dirty="0"/>
              <a:t>日本学校保健会「みんなが見やすい色環境」イラスト</a:t>
            </a:r>
          </a:p>
        </p:txBody>
      </p:sp>
    </p:spTree>
    <p:extLst>
      <p:ext uri="{BB962C8B-B14F-4D97-AF65-F5344CB8AC3E}">
        <p14:creationId xmlns:p14="http://schemas.microsoft.com/office/powerpoint/2010/main" val="234185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DE5978F-9238-4A6F-A536-24AA4B597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012" y="2924944"/>
            <a:ext cx="3867882" cy="3315327"/>
          </a:xfrm>
          <a:prstGeom prst="rect">
            <a:avLst/>
          </a:prstGeom>
        </p:spPr>
      </p:pic>
      <p:pic>
        <p:nvPicPr>
          <p:cNvPr id="3" name="図 2">
            <a:extLst>
              <a:ext uri="{FF2B5EF4-FFF2-40B4-BE49-F238E27FC236}">
                <a16:creationId xmlns:a16="http://schemas.microsoft.com/office/drawing/2014/main" id="{BDC92F89-67A7-42BB-8F17-F7405ECBB6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9742" y="2720490"/>
            <a:ext cx="4153685" cy="3315327"/>
          </a:xfrm>
          <a:prstGeom prst="rect">
            <a:avLst/>
          </a:prstGeom>
        </p:spPr>
      </p:pic>
      <p:sp>
        <p:nvSpPr>
          <p:cNvPr id="4" name="テキスト ボックス 3"/>
          <p:cNvSpPr txBox="1"/>
          <p:nvPr/>
        </p:nvSpPr>
        <p:spPr>
          <a:xfrm>
            <a:off x="2307754" y="476672"/>
            <a:ext cx="4536504" cy="769441"/>
          </a:xfrm>
          <a:prstGeom prst="rect">
            <a:avLst/>
          </a:prstGeom>
          <a:noFill/>
          <a:ln>
            <a:solidFill>
              <a:srgbClr val="00B0F0"/>
            </a:solidFill>
          </a:ln>
        </p:spPr>
        <p:txBody>
          <a:bodyPr wrap="square" rtlCol="0">
            <a:spAutoFit/>
          </a:bodyPr>
          <a:lstStyle/>
          <a:p>
            <a:pPr algn="ctr"/>
            <a:r>
              <a:rPr kumimoji="1" lang="ja-JP" altLang="en-US" sz="4400" dirty="0"/>
              <a:t>体育　クラブ活動　　　　</a:t>
            </a:r>
            <a:endParaRPr kumimoji="1" lang="en-US" altLang="ja-JP" sz="4400" dirty="0"/>
          </a:p>
        </p:txBody>
      </p:sp>
      <p:sp>
        <p:nvSpPr>
          <p:cNvPr id="5" name="テキスト ボックス 4"/>
          <p:cNvSpPr txBox="1"/>
          <p:nvPr/>
        </p:nvSpPr>
        <p:spPr>
          <a:xfrm>
            <a:off x="395535" y="1556792"/>
            <a:ext cx="8548415" cy="1138773"/>
          </a:xfrm>
          <a:prstGeom prst="rect">
            <a:avLst/>
          </a:prstGeom>
          <a:noFill/>
        </p:spPr>
        <p:txBody>
          <a:bodyPr wrap="square" rtlCol="0">
            <a:spAutoFit/>
          </a:bodyPr>
          <a:lstStyle/>
          <a:p>
            <a:r>
              <a:rPr lang="ja-JP" altLang="en-US" sz="3400" dirty="0">
                <a:solidFill>
                  <a:schemeClr val="tx2">
                    <a:lumMod val="60000"/>
                    <a:lumOff val="40000"/>
                  </a:schemeClr>
                </a:solidFill>
              </a:rPr>
              <a:t>ハチマキ、ビブス等の見分けにくい色の組み合わせは避けましょう。</a:t>
            </a:r>
            <a:endParaRPr kumimoji="1" lang="ja-JP" altLang="en-US" sz="3400" dirty="0">
              <a:solidFill>
                <a:schemeClr val="tx2">
                  <a:lumMod val="60000"/>
                  <a:lumOff val="40000"/>
                </a:schemeClr>
              </a:solidFill>
            </a:endParaRPr>
          </a:p>
        </p:txBody>
      </p:sp>
      <p:sp>
        <p:nvSpPr>
          <p:cNvPr id="7" name="円形吹き出し 6"/>
          <p:cNvSpPr/>
          <p:nvPr/>
        </p:nvSpPr>
        <p:spPr>
          <a:xfrm>
            <a:off x="107504" y="2720490"/>
            <a:ext cx="1728192" cy="990028"/>
          </a:xfrm>
          <a:prstGeom prst="wedgeEllipseCallout">
            <a:avLst>
              <a:gd name="adj1" fmla="val 78358"/>
              <a:gd name="adj2" fmla="val 15680"/>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solidFill>
              </a:rPr>
              <a:t>どっちのチーム？</a:t>
            </a:r>
          </a:p>
        </p:txBody>
      </p:sp>
    </p:spTree>
    <p:extLst>
      <p:ext uri="{BB962C8B-B14F-4D97-AF65-F5344CB8AC3E}">
        <p14:creationId xmlns:p14="http://schemas.microsoft.com/office/powerpoint/2010/main" val="954499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正方形/長方形 3"/>
          <p:cNvSpPr>
            <a:spLocks noChangeArrowheads="1"/>
          </p:cNvSpPr>
          <p:nvPr/>
        </p:nvSpPr>
        <p:spPr bwMode="auto">
          <a:xfrm>
            <a:off x="137674" y="4238962"/>
            <a:ext cx="8715604"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Wingdings" panose="05000000000000000000" pitchFamily="2" charset="2"/>
              <a:buNone/>
            </a:pPr>
            <a:r>
              <a:rPr lang="ja-JP" altLang="en-US" sz="2800" dirty="0">
                <a:solidFill>
                  <a:schemeClr val="tx2"/>
                </a:solidFill>
                <a:latin typeface="ＭＳ ゴシック" panose="020B0609070205080204" pitchFamily="49" charset="-128"/>
                <a:ea typeface="ＭＳ ゴシック" panose="020B0609070205080204" pitchFamily="49" charset="-128"/>
              </a:rPr>
              <a:t>  進路指導の担当者は、そういう実態を踏まえながら、色覚異常の知識はもちろん、色覚異常がハンディになりうる進路や職種、色覚異常のために制限されている職業などについても知っていなくてはなりません。</a:t>
            </a:r>
          </a:p>
          <a:p>
            <a:pPr eaLnBrk="1" hangingPunct="1">
              <a:buFont typeface="Wingdings" panose="05000000000000000000" pitchFamily="2" charset="2"/>
              <a:buNone/>
            </a:pPr>
            <a:endParaRPr lang="en-US" altLang="ja-JP" sz="2800" dirty="0">
              <a:latin typeface="ＭＳ ゴシック" panose="020B0609070205080204" pitchFamily="49" charset="-128"/>
              <a:ea typeface="ＭＳ ゴシック" panose="020B0609070205080204" pitchFamily="49" charset="-128"/>
            </a:endParaRPr>
          </a:p>
          <a:p>
            <a:pPr eaLnBrk="1" hangingPunct="1">
              <a:buFont typeface="Wingdings" panose="05000000000000000000" pitchFamily="2" charset="2"/>
              <a:buNone/>
            </a:pPr>
            <a:r>
              <a:rPr lang="ja-JP" altLang="en-US" sz="2800" dirty="0">
                <a:latin typeface="ＭＳ ゴシック" panose="020B0609070205080204" pitchFamily="49" charset="-128"/>
                <a:ea typeface="ＭＳ ゴシック" panose="020B0609070205080204" pitchFamily="49" charset="-128"/>
              </a:rPr>
              <a:t>　</a:t>
            </a:r>
          </a:p>
        </p:txBody>
      </p:sp>
      <p:pic>
        <p:nvPicPr>
          <p:cNvPr id="40964" name="Picture 4" descr="C:\Users\issaku\Desktop\眼科イラスト集（１）\画像・大\0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537" y="113506"/>
            <a:ext cx="19796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正方形/長方形 5"/>
          <p:cNvSpPr>
            <a:spLocks noChangeArrowheads="1"/>
          </p:cNvSpPr>
          <p:nvPr/>
        </p:nvSpPr>
        <p:spPr bwMode="auto">
          <a:xfrm>
            <a:off x="216000" y="1561306"/>
            <a:ext cx="838844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Wingdings" panose="05000000000000000000" pitchFamily="2" charset="2"/>
              <a:buNone/>
            </a:pPr>
            <a:r>
              <a:rPr lang="ja-JP" altLang="en-US" sz="2000" dirty="0">
                <a:latin typeface="ＭＳ ゴシック" panose="020B0609070205080204" pitchFamily="49" charset="-128"/>
                <a:ea typeface="ＭＳ ゴシック" panose="020B0609070205080204" pitchFamily="49" charset="-128"/>
              </a:rPr>
              <a:t>　 </a:t>
            </a:r>
            <a:r>
              <a:rPr lang="ja-JP" altLang="en-US" sz="2800" dirty="0">
                <a:latin typeface="ＭＳ ゴシック" panose="020B0609070205080204" pitchFamily="49" charset="-128"/>
                <a:ea typeface="ＭＳ ゴシック" panose="020B0609070205080204" pitchFamily="49" charset="-128"/>
              </a:rPr>
              <a:t>就職や入学試験の際の色覚検査は、原則廃止となっています。</a:t>
            </a:r>
            <a:endParaRPr lang="en-US" altLang="ja-JP" sz="2800" dirty="0">
              <a:latin typeface="ＭＳ ゴシック" panose="020B0609070205080204" pitchFamily="49" charset="-128"/>
              <a:ea typeface="ＭＳ ゴシック" panose="020B0609070205080204" pitchFamily="49" charset="-128"/>
            </a:endParaRPr>
          </a:p>
          <a:p>
            <a:pPr eaLnBrk="1" hangingPunct="1">
              <a:buFont typeface="Wingdings" panose="05000000000000000000" pitchFamily="2" charset="2"/>
              <a:buNone/>
            </a:pPr>
            <a:r>
              <a:rPr lang="ja-JP" altLang="en-US" sz="2800" dirty="0">
                <a:latin typeface="ＭＳ ゴシック" panose="020B0609070205080204" pitchFamily="49" charset="-128"/>
                <a:ea typeface="ＭＳ ゴシック" panose="020B0609070205080204" pitchFamily="49" charset="-128"/>
              </a:rPr>
              <a:t>  しかし、色を扱う職業は多いだけに、児童生徒本人も色覚異常の有無を知っておいたほうが良いでしょう。本人が自覚し、色以外の情報を活用することが大切です。</a:t>
            </a:r>
            <a:endParaRPr lang="en-US" altLang="ja-JP" sz="2800" dirty="0">
              <a:latin typeface="ＭＳ ゴシック" panose="020B0609070205080204" pitchFamily="49" charset="-128"/>
              <a:ea typeface="ＭＳ ゴシック" panose="020B0609070205080204" pitchFamily="49" charset="-128"/>
            </a:endParaRPr>
          </a:p>
        </p:txBody>
      </p:sp>
      <p:sp>
        <p:nvSpPr>
          <p:cNvPr id="7" name="Rectangle 6"/>
          <p:cNvSpPr txBox="1">
            <a:spLocks noChangeArrowheads="1"/>
          </p:cNvSpPr>
          <p:nvPr/>
        </p:nvSpPr>
        <p:spPr bwMode="auto">
          <a:xfrm>
            <a:off x="2302793" y="476969"/>
            <a:ext cx="3385120" cy="720874"/>
          </a:xfrm>
          <a:prstGeom prst="rect">
            <a:avLst/>
          </a:prstGeom>
          <a:solidFill>
            <a:schemeClr val="accent1">
              <a:lumMod val="20000"/>
              <a:lumOff val="80000"/>
            </a:schemeClr>
          </a:solidFill>
          <a:ln w="28575" cmpd="dbl">
            <a:solidFill>
              <a:srgbClr val="0070C0"/>
            </a:solidFill>
            <a:miter lim="800000"/>
            <a:headEnd/>
            <a:tailEnd/>
          </a:ln>
        </p:spPr>
        <p:txBody>
          <a:bodyPr anchor="b"/>
          <a:lstStyle/>
          <a:p>
            <a:pPr marL="441325" indent="-441325" algn="ctr">
              <a:spcBef>
                <a:spcPct val="0"/>
              </a:spcBef>
              <a:buClrTx/>
              <a:buSzTx/>
              <a:buFontTx/>
              <a:buNone/>
              <a:defRPr/>
            </a:pPr>
            <a:r>
              <a:rPr lang="en-US" altLang="ja-JP" sz="2800" kern="0" dirty="0">
                <a:cs typeface="+mj-cs"/>
              </a:rPr>
              <a:t> </a:t>
            </a:r>
            <a:r>
              <a:rPr lang="ja-JP" altLang="en-US" sz="4000" b="1" kern="0" dirty="0">
                <a:latin typeface="AR丸ゴシック体M" panose="020B0609010101010101" pitchFamily="49" charset="-128"/>
                <a:ea typeface="AR丸ゴシック体M" panose="020B0609010101010101" pitchFamily="49" charset="-128"/>
                <a:cs typeface="+mj-cs"/>
              </a:rPr>
              <a:t>進 路 指 導</a:t>
            </a:r>
          </a:p>
        </p:txBody>
      </p:sp>
    </p:spTree>
    <p:extLst>
      <p:ext uri="{BB962C8B-B14F-4D97-AF65-F5344CB8AC3E}">
        <p14:creationId xmlns:p14="http://schemas.microsoft.com/office/powerpoint/2010/main" val="2948204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a:spLocks noChangeArrowheads="1"/>
          </p:cNvSpPr>
          <p:nvPr/>
        </p:nvSpPr>
        <p:spPr bwMode="auto">
          <a:xfrm>
            <a:off x="346732" y="3645024"/>
            <a:ext cx="8329723" cy="340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20000"/>
              </a:lnSpc>
              <a:buFont typeface="Wingdings" panose="05000000000000000000" pitchFamily="2" charset="2"/>
              <a:buNone/>
            </a:pPr>
            <a:r>
              <a:rPr lang="ja-JP" altLang="en-US" sz="1800" dirty="0">
                <a:latin typeface="ＭＳ ゴシック" panose="020B0609070205080204" pitchFamily="49" charset="-128"/>
                <a:ea typeface="ＭＳ ゴシック" panose="020B0609070205080204" pitchFamily="49" charset="-128"/>
              </a:rPr>
              <a:t>　</a:t>
            </a:r>
            <a:r>
              <a:rPr lang="ja-JP" altLang="en-US" sz="2400" b="1" dirty="0">
                <a:solidFill>
                  <a:schemeClr val="tx2">
                    <a:lumMod val="60000"/>
                    <a:lumOff val="40000"/>
                  </a:schemeClr>
                </a:solidFill>
                <a:latin typeface="ＭＳ ゴシック" panose="020B0609070205080204" pitchFamily="49" charset="-128"/>
                <a:ea typeface="ＭＳ ゴシック" panose="020B0609070205080204" pitchFamily="49" charset="-128"/>
              </a:rPr>
              <a:t>しかし職業選択にあたっては、あくまで本人の希望を尊重すべきであり、色覚異常を理由に進路変更が必要だと決めつけるべきではありません。</a:t>
            </a:r>
            <a:endParaRPr lang="en-US" altLang="ja-JP" sz="2400" b="1" dirty="0">
              <a:solidFill>
                <a:schemeClr val="tx2">
                  <a:lumMod val="60000"/>
                  <a:lumOff val="40000"/>
                </a:schemeClr>
              </a:solidFill>
              <a:latin typeface="ＭＳ ゴシック" panose="020B0609070205080204" pitchFamily="49" charset="-128"/>
              <a:ea typeface="ＭＳ ゴシック" panose="020B0609070205080204" pitchFamily="49" charset="-128"/>
            </a:endParaRPr>
          </a:p>
          <a:p>
            <a:pPr eaLnBrk="1" hangingPunct="1">
              <a:lnSpc>
                <a:spcPct val="120000"/>
              </a:lnSpc>
              <a:buFont typeface="Wingdings" panose="05000000000000000000" pitchFamily="2" charset="2"/>
              <a:buNone/>
            </a:pPr>
            <a:endParaRPr lang="en-US" altLang="ja-JP" sz="1200" b="1" dirty="0">
              <a:solidFill>
                <a:schemeClr val="tx2">
                  <a:lumMod val="60000"/>
                  <a:lumOff val="40000"/>
                </a:schemeClr>
              </a:solidFill>
              <a:latin typeface="ＭＳ ゴシック" panose="020B0609070205080204" pitchFamily="49" charset="-128"/>
              <a:ea typeface="ＭＳ ゴシック" panose="020B0609070205080204" pitchFamily="49" charset="-128"/>
            </a:endParaRPr>
          </a:p>
          <a:p>
            <a:pPr eaLnBrk="1" hangingPunct="1">
              <a:lnSpc>
                <a:spcPct val="120000"/>
              </a:lnSpc>
              <a:buFont typeface="Wingdings" panose="05000000000000000000" pitchFamily="2" charset="2"/>
              <a:buNone/>
            </a:pPr>
            <a:r>
              <a:rPr lang="ja-JP" altLang="en-US" sz="2400" b="1" dirty="0">
                <a:solidFill>
                  <a:schemeClr val="tx2">
                    <a:lumMod val="60000"/>
                    <a:lumOff val="40000"/>
                  </a:schemeClr>
                </a:solidFill>
                <a:latin typeface="ＭＳ ゴシック" panose="020B0609070205080204" pitchFamily="49" charset="-128"/>
                <a:ea typeface="ＭＳ ゴシック" panose="020B0609070205080204" pitchFamily="49" charset="-128"/>
              </a:rPr>
              <a:t>  児童生徒が自らの生き方を考え、自己の能力や適性を正しく理解した上で、自分に適した進路を主体的に選択できるようにすることが重要です</a:t>
            </a:r>
            <a:endParaRPr lang="en-US" altLang="ja-JP" sz="2400" b="1" dirty="0">
              <a:solidFill>
                <a:schemeClr val="tx2">
                  <a:lumMod val="60000"/>
                  <a:lumOff val="40000"/>
                </a:schemeClr>
              </a:solidFill>
              <a:latin typeface="ＭＳ ゴシック" panose="020B0609070205080204" pitchFamily="49" charset="-128"/>
              <a:ea typeface="ＭＳ ゴシック" panose="020B0609070205080204" pitchFamily="49" charset="-128"/>
            </a:endParaRPr>
          </a:p>
          <a:p>
            <a:pPr eaLnBrk="1" hangingPunct="1">
              <a:lnSpc>
                <a:spcPct val="120000"/>
              </a:lnSpc>
              <a:buFont typeface="Wingdings" panose="05000000000000000000" pitchFamily="2" charset="2"/>
              <a:buNone/>
            </a:pPr>
            <a:endParaRPr lang="en-US" altLang="ja-JP" sz="800" dirty="0">
              <a:latin typeface="ＭＳ ゴシック" panose="020B0609070205080204" pitchFamily="49" charset="-128"/>
              <a:ea typeface="ＭＳ ゴシック" panose="020B0609070205080204" pitchFamily="49" charset="-128"/>
            </a:endParaRPr>
          </a:p>
          <a:p>
            <a:pPr eaLnBrk="1" hangingPunct="1">
              <a:lnSpc>
                <a:spcPct val="120000"/>
              </a:lnSpc>
              <a:buFont typeface="Wingdings" panose="05000000000000000000" pitchFamily="2" charset="2"/>
              <a:buNone/>
            </a:pPr>
            <a:r>
              <a:rPr lang="ja-JP" altLang="en-US" sz="1800" dirty="0">
                <a:latin typeface="ＭＳ ゴシック" panose="020B0609070205080204" pitchFamily="49" charset="-128"/>
                <a:ea typeface="ＭＳ ゴシック" panose="020B0609070205080204" pitchFamily="49" charset="-128"/>
              </a:rPr>
              <a:t>　</a:t>
            </a:r>
          </a:p>
        </p:txBody>
      </p:sp>
      <p:sp>
        <p:nvSpPr>
          <p:cNvPr id="43011" name="Text Box 6"/>
          <p:cNvSpPr txBox="1">
            <a:spLocks noChangeArrowheads="1"/>
          </p:cNvSpPr>
          <p:nvPr/>
        </p:nvSpPr>
        <p:spPr bwMode="auto">
          <a:xfrm>
            <a:off x="251488" y="1124744"/>
            <a:ext cx="8604250" cy="238219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 typeface="Wingdings" panose="05000000000000000000" pitchFamily="2" charset="2"/>
              <a:buNone/>
            </a:pPr>
            <a:r>
              <a:rPr lang="ja-JP" altLang="en-US" sz="2400" dirty="0">
                <a:latin typeface="ＭＳ ゴシック" panose="020B0609070205080204" pitchFamily="49" charset="-128"/>
                <a:ea typeface="ＭＳ ゴシック" panose="020B0609070205080204" pitchFamily="49" charset="-128"/>
              </a:rPr>
              <a:t>　色覚異常のために制限される資格や職種としては、今のところパイロット、船舶・鉄道の運行業務、警察官、自衛官　などがあります。</a:t>
            </a:r>
            <a:endParaRPr lang="en-US" altLang="ja-JP" sz="2400" dirty="0">
              <a:latin typeface="ＭＳ ゴシック" panose="020B0609070205080204" pitchFamily="49" charset="-128"/>
              <a:ea typeface="ＭＳ ゴシック" panose="020B0609070205080204" pitchFamily="49" charset="-128"/>
            </a:endParaRPr>
          </a:p>
          <a:p>
            <a:pPr eaLnBrk="1" hangingPunct="1">
              <a:lnSpc>
                <a:spcPct val="80000"/>
              </a:lnSpc>
              <a:buFontTx/>
              <a:buNone/>
            </a:pPr>
            <a:endParaRPr lang="en-US" altLang="ja-JP" sz="2400" dirty="0">
              <a:latin typeface="ＭＳ ゴシック" panose="020B0609070205080204" pitchFamily="49" charset="-128"/>
              <a:ea typeface="ＭＳ ゴシック" panose="020B0609070205080204" pitchFamily="49" charset="-128"/>
            </a:endParaRPr>
          </a:p>
          <a:p>
            <a:pPr eaLnBrk="1" hangingPunct="1">
              <a:lnSpc>
                <a:spcPct val="80000"/>
              </a:lnSpc>
              <a:buFontTx/>
              <a:buNone/>
            </a:pPr>
            <a:r>
              <a:rPr lang="ja-JP" altLang="en-US" sz="2400" dirty="0">
                <a:latin typeface="ＭＳ ゴシック" panose="020B0609070205080204" pitchFamily="49" charset="-128"/>
                <a:ea typeface="ＭＳ ゴシック" panose="020B0609070205080204" pitchFamily="49" charset="-128"/>
              </a:rPr>
              <a:t>  制限の内容は職種によって色々で、地域差もあります。</a:t>
            </a:r>
            <a:endParaRPr lang="en-US" altLang="ja-JP" sz="2400" dirty="0">
              <a:latin typeface="ＭＳ ゴシック" panose="020B0609070205080204" pitchFamily="49" charset="-128"/>
              <a:ea typeface="ＭＳ ゴシック" panose="020B0609070205080204" pitchFamily="49" charset="-128"/>
            </a:endParaRPr>
          </a:p>
          <a:p>
            <a:pPr eaLnBrk="1" hangingPunct="1">
              <a:lnSpc>
                <a:spcPct val="80000"/>
              </a:lnSpc>
              <a:buFontTx/>
              <a:buNone/>
            </a:pPr>
            <a:r>
              <a:rPr lang="ja-JP" altLang="en-US" sz="2400" dirty="0">
                <a:latin typeface="ＭＳ ゴシック" panose="020B0609070205080204" pitchFamily="49" charset="-128"/>
                <a:ea typeface="ＭＳ ゴシック" panose="020B0609070205080204" pitchFamily="49" charset="-128"/>
              </a:rPr>
              <a:t>制限の見直しが行われていることもありますので、その都度、確認が必要です。</a:t>
            </a:r>
            <a:endParaRPr lang="en-US" altLang="ja-JP" sz="2400" dirty="0">
              <a:latin typeface="ＭＳ ゴシック" panose="020B0609070205080204" pitchFamily="49" charset="-128"/>
              <a:ea typeface="ＭＳ ゴシック" panose="020B0609070205080204" pitchFamily="49" charset="-128"/>
            </a:endParaRPr>
          </a:p>
        </p:txBody>
      </p:sp>
      <p:sp>
        <p:nvSpPr>
          <p:cNvPr id="9" name="Rectangle 6"/>
          <p:cNvSpPr txBox="1">
            <a:spLocks noChangeArrowheads="1"/>
          </p:cNvSpPr>
          <p:nvPr/>
        </p:nvSpPr>
        <p:spPr bwMode="auto">
          <a:xfrm>
            <a:off x="1673293" y="261143"/>
            <a:ext cx="5760640" cy="576263"/>
          </a:xfrm>
          <a:prstGeom prst="rect">
            <a:avLst/>
          </a:prstGeom>
          <a:solidFill>
            <a:schemeClr val="bg1"/>
          </a:solidFill>
          <a:ln w="9525">
            <a:solidFill>
              <a:srgbClr val="00B0F0"/>
            </a:solidFill>
            <a:miter lim="800000"/>
            <a:headEnd/>
            <a:tailEnd/>
          </a:ln>
        </p:spPr>
        <p:txBody>
          <a:bodyPr anchor="b"/>
          <a:lstStyle/>
          <a:p>
            <a:pPr marL="441325" indent="-441325" algn="ctr">
              <a:spcBef>
                <a:spcPct val="0"/>
              </a:spcBef>
              <a:buClrTx/>
              <a:buSzTx/>
              <a:buFontTx/>
              <a:buNone/>
              <a:defRPr/>
            </a:pPr>
            <a:r>
              <a:rPr lang="en-US" altLang="ja-JP" sz="2800" b="1" kern="0" dirty="0">
                <a:cs typeface="+mj-cs"/>
              </a:rPr>
              <a:t> </a:t>
            </a:r>
            <a:r>
              <a:rPr lang="ja-JP" altLang="en-US" sz="2800" b="1" kern="0" dirty="0">
                <a:cs typeface="+mj-cs"/>
              </a:rPr>
              <a:t>色覚異常で制限される資格や職種</a:t>
            </a:r>
            <a:endParaRPr lang="ja-JP" altLang="en-US" sz="2800" kern="0" dirty="0">
              <a:cs typeface="+mj-cs"/>
            </a:endParaRPr>
          </a:p>
        </p:txBody>
      </p:sp>
    </p:spTree>
    <p:extLst>
      <p:ext uri="{BB962C8B-B14F-4D97-AF65-F5344CB8AC3E}">
        <p14:creationId xmlns:p14="http://schemas.microsoft.com/office/powerpoint/2010/main" val="1536065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図形グループ 3" descr="目の構造"/>
          <p:cNvGrpSpPr>
            <a:grpSpLocks/>
          </p:cNvGrpSpPr>
          <p:nvPr/>
        </p:nvGrpSpPr>
        <p:grpSpPr bwMode="auto">
          <a:xfrm>
            <a:off x="1481138" y="1230313"/>
            <a:ext cx="6253162" cy="2446337"/>
            <a:chOff x="981075" y="1268413"/>
            <a:chExt cx="6252648" cy="2446394"/>
          </a:xfrm>
        </p:grpSpPr>
        <p:pic>
          <p:nvPicPr>
            <p:cNvPr id="7175" name="図 65" descr="スライド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5402" y="1270087"/>
              <a:ext cx="2921869" cy="244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6" name="Group 5"/>
            <p:cNvGrpSpPr>
              <a:grpSpLocks/>
            </p:cNvGrpSpPr>
            <p:nvPr/>
          </p:nvGrpSpPr>
          <p:grpSpPr bwMode="auto">
            <a:xfrm>
              <a:off x="1187450" y="1268413"/>
              <a:ext cx="1323975" cy="2411412"/>
              <a:chOff x="343" y="906"/>
              <a:chExt cx="1700" cy="3174"/>
            </a:xfrm>
          </p:grpSpPr>
          <p:sp>
            <p:nvSpPr>
              <p:cNvPr id="910342" name="Freeform 6"/>
              <p:cNvSpPr>
                <a:spLocks/>
              </p:cNvSpPr>
              <p:nvPr/>
            </p:nvSpPr>
            <p:spPr bwMode="auto">
              <a:xfrm>
                <a:off x="343" y="906"/>
                <a:ext cx="1700" cy="3174"/>
              </a:xfrm>
              <a:custGeom>
                <a:avLst/>
                <a:gdLst>
                  <a:gd name="T0" fmla="*/ 0 w 1315"/>
                  <a:gd name="T1" fmla="*/ 0 h 1547"/>
                  <a:gd name="T2" fmla="*/ 1700 w 1315"/>
                  <a:gd name="T3" fmla="*/ 1235 h 1547"/>
                  <a:gd name="T4" fmla="*/ 1700 w 1315"/>
                  <a:gd name="T5" fmla="*/ 1939 h 1547"/>
                  <a:gd name="T6" fmla="*/ 0 w 1315"/>
                  <a:gd name="T7" fmla="*/ 3174 h 1547"/>
                  <a:gd name="T8" fmla="*/ 0 w 1315"/>
                  <a:gd name="T9" fmla="*/ 0 h 1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5" h="1547">
                    <a:moveTo>
                      <a:pt x="0" y="0"/>
                    </a:moveTo>
                    <a:cubicBezTo>
                      <a:pt x="251" y="327"/>
                      <a:pt x="838" y="602"/>
                      <a:pt x="1315" y="602"/>
                    </a:cubicBezTo>
                    <a:cubicBezTo>
                      <a:pt x="1315" y="945"/>
                      <a:pt x="1315" y="945"/>
                      <a:pt x="1315" y="945"/>
                    </a:cubicBezTo>
                    <a:cubicBezTo>
                      <a:pt x="838" y="945"/>
                      <a:pt x="251" y="1220"/>
                      <a:pt x="0" y="1547"/>
                    </a:cubicBezTo>
                    <a:cubicBezTo>
                      <a:pt x="0" y="0"/>
                      <a:pt x="0" y="0"/>
                      <a:pt x="0" y="0"/>
                    </a:cubicBezTo>
                  </a:path>
                </a:pathLst>
              </a:custGeom>
              <a:gradFill rotWithShape="0">
                <a:gsLst>
                  <a:gs pos="0">
                    <a:schemeClr val="bg1"/>
                  </a:gs>
                  <a:gs pos="50000">
                    <a:srgbClr val="CCECFF"/>
                  </a:gs>
                  <a:gs pos="100000">
                    <a:schemeClr val="bg1"/>
                  </a:gs>
                </a:gsLst>
                <a:lin ang="0" scaled="1"/>
              </a:gradFill>
              <a:ln w="9525" cap="flat" cmpd="sng">
                <a:noFill/>
                <a:prstDash val="solid"/>
                <a:round/>
                <a:headEnd/>
                <a:tailEnd/>
              </a:ln>
              <a:effectLst/>
            </p:spPr>
            <p:txBody>
              <a:bodyPr wrap="none" anchor="ctr"/>
              <a:lstStyle/>
              <a:p>
                <a:pPr>
                  <a:defRPr/>
                </a:pPr>
                <a:endParaRPr lang="ja-JP" altLang="en-US"/>
              </a:p>
            </p:txBody>
          </p:sp>
          <p:sp>
            <p:nvSpPr>
              <p:cNvPr id="61465" name="Freeform 7"/>
              <p:cNvSpPr>
                <a:spLocks/>
              </p:cNvSpPr>
              <p:nvPr/>
            </p:nvSpPr>
            <p:spPr bwMode="auto">
              <a:xfrm>
                <a:off x="343" y="2845"/>
                <a:ext cx="1700" cy="1235"/>
              </a:xfrm>
              <a:custGeom>
                <a:avLst/>
                <a:gdLst>
                  <a:gd name="T0" fmla="*/ 2842 w 1315"/>
                  <a:gd name="T1" fmla="*/ 0 h 602"/>
                  <a:gd name="T2" fmla="*/ 0 w 1315"/>
                  <a:gd name="T3" fmla="*/ 5198 h 602"/>
                  <a:gd name="T4" fmla="*/ 0 60000 65536"/>
                  <a:gd name="T5" fmla="*/ 0 60000 65536"/>
                </a:gdLst>
                <a:ahLst/>
                <a:cxnLst>
                  <a:cxn ang="T4">
                    <a:pos x="T0" y="T1"/>
                  </a:cxn>
                  <a:cxn ang="T5">
                    <a:pos x="T2" y="T3"/>
                  </a:cxn>
                </a:cxnLst>
                <a:rect l="0" t="0" r="r" b="b"/>
                <a:pathLst>
                  <a:path w="1315" h="602">
                    <a:moveTo>
                      <a:pt x="1315" y="0"/>
                    </a:moveTo>
                    <a:cubicBezTo>
                      <a:pt x="838" y="0"/>
                      <a:pt x="251" y="275"/>
                      <a:pt x="0" y="602"/>
                    </a:cubicBezTo>
                  </a:path>
                </a:pathLst>
              </a:custGeom>
              <a:noFill/>
              <a:ln w="19050" cmpd="sng">
                <a:solidFill>
                  <a:srgbClr val="CCECFF"/>
                </a:solidFill>
                <a:prstDash val="solid"/>
                <a:round/>
                <a:headEnd/>
                <a:tailEnd/>
              </a:ln>
              <a:extLst/>
            </p:spPr>
            <p:txBody>
              <a:bodyPr/>
              <a:lstStyle/>
              <a:p>
                <a:pPr>
                  <a:defRPr/>
                </a:pPr>
                <a:endParaRPr lang="ja-JP" altLang="en-US" b="0">
                  <a:latin typeface="+mn-ea"/>
                  <a:ea typeface="+mn-ea"/>
                </a:endParaRPr>
              </a:p>
            </p:txBody>
          </p:sp>
          <p:sp>
            <p:nvSpPr>
              <p:cNvPr id="61466" name="Freeform 8"/>
              <p:cNvSpPr>
                <a:spLocks/>
              </p:cNvSpPr>
              <p:nvPr/>
            </p:nvSpPr>
            <p:spPr bwMode="auto">
              <a:xfrm>
                <a:off x="343" y="2845"/>
                <a:ext cx="1700" cy="1235"/>
              </a:xfrm>
              <a:custGeom>
                <a:avLst/>
                <a:gdLst>
                  <a:gd name="T0" fmla="*/ 2842 w 1315"/>
                  <a:gd name="T1" fmla="*/ 0 h 602"/>
                  <a:gd name="T2" fmla="*/ 0 w 1315"/>
                  <a:gd name="T3" fmla="*/ 5198 h 602"/>
                  <a:gd name="T4" fmla="*/ 0 60000 65536"/>
                  <a:gd name="T5" fmla="*/ 0 60000 65536"/>
                </a:gdLst>
                <a:ahLst/>
                <a:cxnLst>
                  <a:cxn ang="T4">
                    <a:pos x="T0" y="T1"/>
                  </a:cxn>
                  <a:cxn ang="T5">
                    <a:pos x="T2" y="T3"/>
                  </a:cxn>
                </a:cxnLst>
                <a:rect l="0" t="0" r="r" b="b"/>
                <a:pathLst>
                  <a:path w="1315" h="602">
                    <a:moveTo>
                      <a:pt x="1315" y="0"/>
                    </a:moveTo>
                    <a:cubicBezTo>
                      <a:pt x="838" y="0"/>
                      <a:pt x="251" y="275"/>
                      <a:pt x="0" y="602"/>
                    </a:cubicBezTo>
                  </a:path>
                </a:pathLst>
              </a:custGeom>
              <a:noFill/>
              <a:ln w="12700" cmpd="sng">
                <a:solidFill>
                  <a:srgbClr val="CCECFF"/>
                </a:solidFill>
                <a:prstDash val="solid"/>
                <a:round/>
                <a:headEnd/>
                <a:tailEnd/>
              </a:ln>
              <a:extLst/>
            </p:spPr>
            <p:txBody>
              <a:bodyPr/>
              <a:lstStyle/>
              <a:p>
                <a:pPr>
                  <a:defRPr/>
                </a:pPr>
                <a:endParaRPr lang="ja-JP" altLang="en-US" b="0">
                  <a:latin typeface="+mn-ea"/>
                  <a:ea typeface="+mn-ea"/>
                </a:endParaRPr>
              </a:p>
            </p:txBody>
          </p:sp>
          <p:sp>
            <p:nvSpPr>
              <p:cNvPr id="61467" name="Freeform 9"/>
              <p:cNvSpPr>
                <a:spLocks/>
              </p:cNvSpPr>
              <p:nvPr/>
            </p:nvSpPr>
            <p:spPr bwMode="auto">
              <a:xfrm>
                <a:off x="343" y="906"/>
                <a:ext cx="1700" cy="1235"/>
              </a:xfrm>
              <a:custGeom>
                <a:avLst/>
                <a:gdLst>
                  <a:gd name="T0" fmla="*/ 0 w 1315"/>
                  <a:gd name="T1" fmla="*/ 0 h 602"/>
                  <a:gd name="T2" fmla="*/ 2842 w 1315"/>
                  <a:gd name="T3" fmla="*/ 5198 h 602"/>
                  <a:gd name="T4" fmla="*/ 0 60000 65536"/>
                  <a:gd name="T5" fmla="*/ 0 60000 65536"/>
                </a:gdLst>
                <a:ahLst/>
                <a:cxnLst>
                  <a:cxn ang="T4">
                    <a:pos x="T0" y="T1"/>
                  </a:cxn>
                  <a:cxn ang="T5">
                    <a:pos x="T2" y="T3"/>
                  </a:cxn>
                </a:cxnLst>
                <a:rect l="0" t="0" r="r" b="b"/>
                <a:pathLst>
                  <a:path w="1315" h="602">
                    <a:moveTo>
                      <a:pt x="0" y="0"/>
                    </a:moveTo>
                    <a:cubicBezTo>
                      <a:pt x="251" y="327"/>
                      <a:pt x="838" y="602"/>
                      <a:pt x="1315" y="602"/>
                    </a:cubicBezTo>
                  </a:path>
                </a:pathLst>
              </a:custGeom>
              <a:noFill/>
              <a:ln w="19050" cmpd="sng">
                <a:solidFill>
                  <a:srgbClr val="CCECFF"/>
                </a:solidFill>
                <a:prstDash val="solid"/>
                <a:round/>
                <a:headEnd/>
                <a:tailEnd/>
              </a:ln>
              <a:extLst/>
            </p:spPr>
            <p:txBody>
              <a:bodyPr/>
              <a:lstStyle/>
              <a:p>
                <a:pPr>
                  <a:defRPr/>
                </a:pPr>
                <a:endParaRPr lang="ja-JP" altLang="en-US" b="0">
                  <a:latin typeface="+mn-ea"/>
                  <a:ea typeface="+mn-ea"/>
                </a:endParaRPr>
              </a:p>
            </p:txBody>
          </p:sp>
          <p:sp>
            <p:nvSpPr>
              <p:cNvPr id="61468" name="Freeform 10"/>
              <p:cNvSpPr>
                <a:spLocks/>
              </p:cNvSpPr>
              <p:nvPr/>
            </p:nvSpPr>
            <p:spPr bwMode="auto">
              <a:xfrm>
                <a:off x="343" y="906"/>
                <a:ext cx="1700" cy="1235"/>
              </a:xfrm>
              <a:custGeom>
                <a:avLst/>
                <a:gdLst>
                  <a:gd name="T0" fmla="*/ 0 w 1315"/>
                  <a:gd name="T1" fmla="*/ 0 h 602"/>
                  <a:gd name="T2" fmla="*/ 2842 w 1315"/>
                  <a:gd name="T3" fmla="*/ 5198 h 602"/>
                  <a:gd name="T4" fmla="*/ 0 60000 65536"/>
                  <a:gd name="T5" fmla="*/ 0 60000 65536"/>
                </a:gdLst>
                <a:ahLst/>
                <a:cxnLst>
                  <a:cxn ang="T4">
                    <a:pos x="T0" y="T1"/>
                  </a:cxn>
                  <a:cxn ang="T5">
                    <a:pos x="T2" y="T3"/>
                  </a:cxn>
                </a:cxnLst>
                <a:rect l="0" t="0" r="r" b="b"/>
                <a:pathLst>
                  <a:path w="1315" h="602">
                    <a:moveTo>
                      <a:pt x="0" y="0"/>
                    </a:moveTo>
                    <a:cubicBezTo>
                      <a:pt x="251" y="327"/>
                      <a:pt x="838" y="602"/>
                      <a:pt x="1315" y="602"/>
                    </a:cubicBezTo>
                  </a:path>
                </a:pathLst>
              </a:custGeom>
              <a:noFill/>
              <a:ln w="12700" cmpd="sng">
                <a:solidFill>
                  <a:srgbClr val="CCECFF"/>
                </a:solidFill>
                <a:prstDash val="solid"/>
                <a:round/>
                <a:headEnd/>
                <a:tailEnd/>
              </a:ln>
              <a:extLst/>
            </p:spPr>
            <p:txBody>
              <a:bodyPr/>
              <a:lstStyle/>
              <a:p>
                <a:pPr>
                  <a:defRPr/>
                </a:pPr>
                <a:endParaRPr lang="ja-JP" altLang="en-US" b="0">
                  <a:latin typeface="+mn-ea"/>
                  <a:ea typeface="+mn-ea"/>
                </a:endParaRPr>
              </a:p>
            </p:txBody>
          </p:sp>
        </p:grpSp>
        <p:sp>
          <p:nvSpPr>
            <p:cNvPr id="7177" name="Text Box 11"/>
            <p:cNvSpPr txBox="1">
              <a:spLocks noChangeAspect="1" noChangeArrowheads="1"/>
            </p:cNvSpPr>
            <p:nvPr/>
          </p:nvSpPr>
          <p:spPr bwMode="auto">
            <a:xfrm>
              <a:off x="5168556" y="3205208"/>
              <a:ext cx="1661975" cy="46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400" b="0">
                  <a:latin typeface="ＭＳ Ｐゴシック" pitchFamily="50" charset="-128"/>
                </a:rPr>
                <a:t>視神経</a:t>
              </a:r>
            </a:p>
          </p:txBody>
        </p:sp>
        <p:sp>
          <p:nvSpPr>
            <p:cNvPr id="7178" name="Rectangle 13"/>
            <p:cNvSpPr>
              <a:spLocks noChangeAspect="1" noChangeArrowheads="1"/>
            </p:cNvSpPr>
            <p:nvPr/>
          </p:nvSpPr>
          <p:spPr bwMode="auto">
            <a:xfrm>
              <a:off x="2201762" y="1433517"/>
              <a:ext cx="688918" cy="46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rIns="36000">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ja-JP" altLang="en-US" sz="2400" b="0">
                  <a:latin typeface="ＭＳ Ｐゴシック" pitchFamily="50" charset="-128"/>
                </a:rPr>
                <a:t>虹彩</a:t>
              </a:r>
            </a:p>
          </p:txBody>
        </p:sp>
        <p:sp>
          <p:nvSpPr>
            <p:cNvPr id="7179" name="Rectangle 14"/>
            <p:cNvSpPr>
              <a:spLocks noChangeAspect="1" noChangeArrowheads="1"/>
            </p:cNvSpPr>
            <p:nvPr/>
          </p:nvSpPr>
          <p:spPr bwMode="auto">
            <a:xfrm>
              <a:off x="1481096" y="1757374"/>
              <a:ext cx="903214" cy="46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36000">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r" eaLnBrk="1" hangingPunct="1">
                <a:spcBef>
                  <a:spcPct val="0"/>
                </a:spcBef>
                <a:buFontTx/>
                <a:buNone/>
              </a:pPr>
              <a:r>
                <a:rPr lang="ja-JP" altLang="en-US" sz="2400" b="0">
                  <a:latin typeface="ＭＳ Ｐゴシック" pitchFamily="50" charset="-128"/>
                </a:rPr>
                <a:t>角膜</a:t>
              </a:r>
            </a:p>
          </p:txBody>
        </p:sp>
        <p:sp>
          <p:nvSpPr>
            <p:cNvPr id="7180" name="Rectangle 15"/>
            <p:cNvSpPr>
              <a:spLocks noChangeAspect="1" noChangeArrowheads="1"/>
            </p:cNvSpPr>
            <p:nvPr/>
          </p:nvSpPr>
          <p:spPr bwMode="auto">
            <a:xfrm>
              <a:off x="1538241" y="2767048"/>
              <a:ext cx="996868" cy="46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rIns="36000">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r" eaLnBrk="1" hangingPunct="1">
                <a:spcBef>
                  <a:spcPct val="0"/>
                </a:spcBef>
                <a:buFontTx/>
                <a:buNone/>
              </a:pPr>
              <a:r>
                <a:rPr lang="ja-JP" altLang="en-US" sz="2400" b="0">
                  <a:latin typeface="ＭＳ Ｐゴシック" pitchFamily="50" charset="-128"/>
                </a:rPr>
                <a:t>水晶体</a:t>
              </a:r>
            </a:p>
          </p:txBody>
        </p:sp>
        <p:sp>
          <p:nvSpPr>
            <p:cNvPr id="7181" name="Rectangle 20"/>
            <p:cNvSpPr>
              <a:spLocks noChangeAspect="1" noChangeArrowheads="1"/>
            </p:cNvSpPr>
            <p:nvPr/>
          </p:nvSpPr>
          <p:spPr bwMode="auto">
            <a:xfrm>
              <a:off x="5182842" y="1952641"/>
              <a:ext cx="2050881" cy="430223"/>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36000" rIns="36000">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pPr>
              <a:r>
                <a:rPr lang="ja-JP" altLang="en-US" sz="2200" b="0">
                  <a:latin typeface="ＭＳ Ｐゴシック" pitchFamily="50" charset="-128"/>
                </a:rPr>
                <a:t>網膜</a:t>
              </a:r>
              <a:r>
                <a:rPr lang="en-US" altLang="ja-JP" sz="2200" b="0">
                  <a:latin typeface="ＭＳ Ｐゴシック" pitchFamily="50" charset="-128"/>
                </a:rPr>
                <a:t> </a:t>
              </a:r>
              <a:r>
                <a:rPr lang="ja-JP" altLang="en-US" sz="2200" b="0">
                  <a:latin typeface="ＭＳ Ｐゴシック" pitchFamily="50" charset="-128"/>
                </a:rPr>
                <a:t>（視細胞</a:t>
              </a:r>
              <a:r>
                <a:rPr lang="en-US" altLang="ja-JP" sz="2200" b="0">
                  <a:latin typeface="ＭＳ Ｐゴシック" pitchFamily="50" charset="-128"/>
                </a:rPr>
                <a:t> </a:t>
              </a:r>
              <a:r>
                <a:rPr lang="ja-JP" altLang="en-US" sz="2200" b="0">
                  <a:latin typeface="ＭＳ Ｐゴシック" pitchFamily="50" charset="-128"/>
                </a:rPr>
                <a:t>）</a:t>
              </a:r>
            </a:p>
          </p:txBody>
        </p:sp>
        <p:sp>
          <p:nvSpPr>
            <p:cNvPr id="910358" name="Line 22"/>
            <p:cNvSpPr>
              <a:spLocks noChangeAspect="1" noChangeShapeType="1"/>
            </p:cNvSpPr>
            <p:nvPr/>
          </p:nvSpPr>
          <p:spPr bwMode="auto">
            <a:xfrm>
              <a:off x="2773215" y="1831988"/>
              <a:ext cx="165086" cy="350846"/>
            </a:xfrm>
            <a:prstGeom prst="line">
              <a:avLst/>
            </a:prstGeom>
            <a:noFill/>
            <a:ln w="12700">
              <a:solidFill>
                <a:schemeClr val="tx1"/>
              </a:solidFill>
              <a:round/>
              <a:headEnd/>
              <a:tailEnd/>
            </a:ln>
            <a:effectLst/>
            <a:extLst/>
          </p:spPr>
          <p:txBody>
            <a:bodyPr wrap="none" anchor="ctr"/>
            <a:lstStyle/>
            <a:p>
              <a:pPr>
                <a:defRPr/>
              </a:pPr>
              <a:endParaRPr lang="ja-JP" altLang="en-US" b="0">
                <a:latin typeface="+mn-ea"/>
                <a:ea typeface="+mn-ea"/>
              </a:endParaRPr>
            </a:p>
          </p:txBody>
        </p:sp>
        <p:sp>
          <p:nvSpPr>
            <p:cNvPr id="910359" name="Line 23"/>
            <p:cNvSpPr>
              <a:spLocks noChangeAspect="1" noChangeShapeType="1"/>
            </p:cNvSpPr>
            <p:nvPr/>
          </p:nvSpPr>
          <p:spPr bwMode="auto">
            <a:xfrm>
              <a:off x="2452566" y="2089169"/>
              <a:ext cx="160325" cy="225430"/>
            </a:xfrm>
            <a:prstGeom prst="line">
              <a:avLst/>
            </a:prstGeom>
            <a:noFill/>
            <a:ln w="12700">
              <a:solidFill>
                <a:schemeClr val="tx1"/>
              </a:solidFill>
              <a:round/>
              <a:headEnd/>
              <a:tailEnd/>
            </a:ln>
            <a:effectLst/>
            <a:extLst/>
          </p:spPr>
          <p:txBody>
            <a:bodyPr wrap="none" anchor="ctr"/>
            <a:lstStyle/>
            <a:p>
              <a:pPr>
                <a:defRPr/>
              </a:pPr>
              <a:endParaRPr lang="ja-JP" altLang="en-US" b="0">
                <a:latin typeface="+mn-ea"/>
                <a:ea typeface="+mn-ea"/>
              </a:endParaRPr>
            </a:p>
          </p:txBody>
        </p:sp>
        <p:sp>
          <p:nvSpPr>
            <p:cNvPr id="910360" name="Line 24"/>
            <p:cNvSpPr>
              <a:spLocks noChangeAspect="1" noChangeShapeType="1"/>
            </p:cNvSpPr>
            <p:nvPr/>
          </p:nvSpPr>
          <p:spPr bwMode="auto">
            <a:xfrm flipV="1">
              <a:off x="2366848" y="2538443"/>
              <a:ext cx="653996" cy="282582"/>
            </a:xfrm>
            <a:prstGeom prst="line">
              <a:avLst/>
            </a:prstGeom>
            <a:noFill/>
            <a:ln w="12700">
              <a:solidFill>
                <a:schemeClr val="tx1"/>
              </a:solidFill>
              <a:round/>
              <a:headEnd/>
              <a:tailEnd/>
            </a:ln>
            <a:effectLst/>
            <a:extLst/>
          </p:spPr>
          <p:txBody>
            <a:bodyPr wrap="none" anchor="ctr"/>
            <a:lstStyle/>
            <a:p>
              <a:pPr>
                <a:defRPr/>
              </a:pPr>
              <a:endParaRPr lang="ja-JP" altLang="en-US" b="0">
                <a:latin typeface="+mn-ea"/>
                <a:ea typeface="+mn-ea"/>
              </a:endParaRPr>
            </a:p>
          </p:txBody>
        </p:sp>
        <p:sp>
          <p:nvSpPr>
            <p:cNvPr id="910365" name="Line 29"/>
            <p:cNvSpPr>
              <a:spLocks noChangeAspect="1" noChangeShapeType="1"/>
            </p:cNvSpPr>
            <p:nvPr/>
          </p:nvSpPr>
          <p:spPr bwMode="auto">
            <a:xfrm flipH="1">
              <a:off x="4789174" y="2222522"/>
              <a:ext cx="358746" cy="25401"/>
            </a:xfrm>
            <a:prstGeom prst="line">
              <a:avLst/>
            </a:prstGeom>
            <a:noFill/>
            <a:ln w="12700">
              <a:solidFill>
                <a:schemeClr val="tx1"/>
              </a:solidFill>
              <a:round/>
              <a:headEnd/>
              <a:tailEnd/>
            </a:ln>
            <a:effectLst/>
            <a:extLst/>
          </p:spPr>
          <p:txBody>
            <a:bodyPr wrap="none" anchor="ctr"/>
            <a:lstStyle/>
            <a:p>
              <a:pPr>
                <a:defRPr/>
              </a:pPr>
              <a:endParaRPr lang="ja-JP" altLang="en-US" b="0">
                <a:latin typeface="+mn-ea"/>
                <a:ea typeface="+mn-ea"/>
              </a:endParaRPr>
            </a:p>
          </p:txBody>
        </p:sp>
        <p:sp>
          <p:nvSpPr>
            <p:cNvPr id="910366" name="Line 30"/>
            <p:cNvSpPr>
              <a:spLocks noChangeAspect="1" noChangeShapeType="1"/>
            </p:cNvSpPr>
            <p:nvPr/>
          </p:nvSpPr>
          <p:spPr bwMode="auto">
            <a:xfrm flipH="1" flipV="1">
              <a:off x="5081250" y="2903576"/>
              <a:ext cx="153975" cy="390534"/>
            </a:xfrm>
            <a:prstGeom prst="line">
              <a:avLst/>
            </a:prstGeom>
            <a:noFill/>
            <a:ln w="12700">
              <a:solidFill>
                <a:schemeClr val="tx1"/>
              </a:solidFill>
              <a:round/>
              <a:headEnd/>
              <a:tailEnd/>
            </a:ln>
            <a:effectLst/>
            <a:extLst/>
          </p:spPr>
          <p:txBody>
            <a:bodyPr wrap="none" anchor="ctr"/>
            <a:lstStyle/>
            <a:p>
              <a:pPr>
                <a:defRPr/>
              </a:pPr>
              <a:endParaRPr lang="ja-JP" altLang="en-US" b="0">
                <a:latin typeface="+mn-ea"/>
                <a:ea typeface="+mn-ea"/>
              </a:endParaRPr>
            </a:p>
          </p:txBody>
        </p:sp>
        <p:grpSp>
          <p:nvGrpSpPr>
            <p:cNvPr id="7187" name="Group 31"/>
            <p:cNvGrpSpPr>
              <a:grpSpLocks/>
            </p:cNvGrpSpPr>
            <p:nvPr/>
          </p:nvGrpSpPr>
          <p:grpSpPr bwMode="auto">
            <a:xfrm>
              <a:off x="981075" y="2149475"/>
              <a:ext cx="981075" cy="712787"/>
              <a:chOff x="136" y="2064"/>
              <a:chExt cx="1263" cy="940"/>
            </a:xfrm>
          </p:grpSpPr>
          <p:sp>
            <p:nvSpPr>
              <p:cNvPr id="910368" name="AutoShape 32"/>
              <p:cNvSpPr>
                <a:spLocks noChangeArrowheads="1"/>
              </p:cNvSpPr>
              <p:nvPr/>
            </p:nvSpPr>
            <p:spPr bwMode="auto">
              <a:xfrm>
                <a:off x="136" y="2064"/>
                <a:ext cx="1263" cy="940"/>
              </a:xfrm>
              <a:prstGeom prst="rightArrow">
                <a:avLst>
                  <a:gd name="adj1" fmla="val 50806"/>
                  <a:gd name="adj2" fmla="val 43084"/>
                </a:avLst>
              </a:prstGeom>
              <a:gradFill rotWithShape="0">
                <a:gsLst>
                  <a:gs pos="0">
                    <a:srgbClr val="99CCFF">
                      <a:gamma/>
                      <a:tint val="0"/>
                      <a:invGamma/>
                    </a:srgbClr>
                  </a:gs>
                  <a:gs pos="100000">
                    <a:srgbClr val="99CCFF"/>
                  </a:gs>
                </a:gsLst>
                <a:lin ang="0" scaled="1"/>
              </a:gradFill>
              <a:ln w="19050">
                <a:solidFill>
                  <a:srgbClr val="3366FF"/>
                </a:solidFill>
                <a:miter lim="800000"/>
                <a:headEnd/>
                <a:tailEnd/>
              </a:ln>
              <a:effectLst/>
              <a:extLst/>
            </p:spPr>
            <p:txBody>
              <a:bodyPr wrap="none" anchor="ctr"/>
              <a:lstStyle/>
              <a:p>
                <a:pPr>
                  <a:defRPr/>
                </a:pPr>
                <a:endParaRPr lang="ja-JP" altLang="en-US" b="0">
                  <a:latin typeface="+mn-ea"/>
                  <a:ea typeface="+mn-ea"/>
                </a:endParaRPr>
              </a:p>
            </p:txBody>
          </p:sp>
          <p:sp>
            <p:nvSpPr>
              <p:cNvPr id="7190" name="Rectangle 33"/>
              <p:cNvSpPr>
                <a:spLocks noChangeArrowheads="1"/>
              </p:cNvSpPr>
              <p:nvPr/>
            </p:nvSpPr>
            <p:spPr bwMode="auto">
              <a:xfrm>
                <a:off x="563" y="2194"/>
                <a:ext cx="652" cy="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400" b="0">
                    <a:latin typeface="ＭＳ Ｐゴシック" pitchFamily="50" charset="-128"/>
                  </a:rPr>
                  <a:t>光</a:t>
                </a:r>
              </a:p>
            </p:txBody>
          </p:sp>
        </p:grpSp>
        <p:sp>
          <p:nvSpPr>
            <p:cNvPr id="7188" name="Rectangle 35"/>
            <p:cNvSpPr>
              <a:spLocks noChangeArrowheads="1"/>
            </p:cNvSpPr>
            <p:nvPr/>
          </p:nvSpPr>
          <p:spPr bwMode="auto">
            <a:xfrm>
              <a:off x="4971722" y="2600356"/>
              <a:ext cx="1646102" cy="4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en-US" altLang="ja-JP" sz="2400" b="0">
                  <a:solidFill>
                    <a:srgbClr val="0000FF"/>
                  </a:solidFill>
                  <a:latin typeface="ＭＳ Ｐゴシック" pitchFamily="50" charset="-128"/>
                </a:rPr>
                <a:t>→ </a:t>
              </a:r>
              <a:r>
                <a:rPr lang="ja-JP" altLang="en-US" sz="2400" b="0">
                  <a:solidFill>
                    <a:srgbClr val="0000FF"/>
                  </a:solidFill>
                  <a:latin typeface="ＭＳ Ｐゴシック" pitchFamily="50" charset="-128"/>
                </a:rPr>
                <a:t>脳へ</a:t>
              </a:r>
            </a:p>
          </p:txBody>
        </p:sp>
      </p:grpSp>
      <p:sp>
        <p:nvSpPr>
          <p:cNvPr id="7171" name="Rectangle 42"/>
          <p:cNvSpPr>
            <a:spLocks noChangeArrowheads="1"/>
          </p:cNvSpPr>
          <p:nvPr/>
        </p:nvSpPr>
        <p:spPr bwMode="auto">
          <a:xfrm>
            <a:off x="2123729" y="332656"/>
            <a:ext cx="4994622" cy="646112"/>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ja-JP" altLang="en-US" sz="3600" b="0" dirty="0">
                <a:latin typeface="ＭＳ Ｐゴシック" pitchFamily="50" charset="-128"/>
              </a:rPr>
              <a:t>眼</a:t>
            </a:r>
            <a:r>
              <a:rPr lang="en-US" altLang="ja-JP" sz="3600" b="0" dirty="0">
                <a:latin typeface="ＭＳ Ｐゴシック" pitchFamily="50" charset="-128"/>
              </a:rPr>
              <a:t> </a:t>
            </a:r>
            <a:r>
              <a:rPr lang="ja-JP" altLang="en-US" sz="3600" b="0" dirty="0">
                <a:latin typeface="ＭＳ Ｐゴシック" pitchFamily="50" charset="-128"/>
              </a:rPr>
              <a:t>の</a:t>
            </a:r>
            <a:r>
              <a:rPr lang="en-US" altLang="ja-JP" sz="3600" b="0" dirty="0">
                <a:latin typeface="ＭＳ Ｐゴシック" pitchFamily="50" charset="-128"/>
              </a:rPr>
              <a:t> </a:t>
            </a:r>
            <a:r>
              <a:rPr lang="ja-JP" altLang="en-US" sz="3600" b="0" dirty="0">
                <a:latin typeface="ＭＳ Ｐゴシック" pitchFamily="50" charset="-128"/>
              </a:rPr>
              <a:t>構</a:t>
            </a:r>
            <a:r>
              <a:rPr lang="en-US" altLang="ja-JP" sz="3600" b="0" dirty="0">
                <a:latin typeface="ＭＳ Ｐゴシック" pitchFamily="50" charset="-128"/>
              </a:rPr>
              <a:t> </a:t>
            </a:r>
            <a:r>
              <a:rPr lang="ja-JP" altLang="en-US" sz="3600" b="0" dirty="0">
                <a:latin typeface="ＭＳ Ｐゴシック" pitchFamily="50" charset="-128"/>
              </a:rPr>
              <a:t>造</a:t>
            </a:r>
            <a:r>
              <a:rPr lang="en-US" altLang="ja-JP" sz="3600" b="0" dirty="0">
                <a:latin typeface="ＭＳ Ｐゴシック" pitchFamily="50" charset="-128"/>
              </a:rPr>
              <a:t> </a:t>
            </a:r>
            <a:r>
              <a:rPr lang="ja-JP" altLang="en-US" sz="3600" b="0" dirty="0">
                <a:latin typeface="ＭＳ Ｐゴシック" pitchFamily="50" charset="-128"/>
              </a:rPr>
              <a:t>と</a:t>
            </a:r>
            <a:r>
              <a:rPr lang="en-US" altLang="ja-JP" sz="3600" b="0" dirty="0">
                <a:latin typeface="ＭＳ Ｐゴシック" pitchFamily="50" charset="-128"/>
              </a:rPr>
              <a:t> </a:t>
            </a:r>
            <a:r>
              <a:rPr lang="ja-JP" altLang="en-US" sz="3600" b="0" dirty="0">
                <a:latin typeface="ＭＳ Ｐゴシック" pitchFamily="50" charset="-128"/>
              </a:rPr>
              <a:t>色</a:t>
            </a:r>
            <a:r>
              <a:rPr lang="en-US" altLang="ja-JP" sz="3600" b="0" dirty="0">
                <a:latin typeface="ＭＳ Ｐゴシック" pitchFamily="50" charset="-128"/>
              </a:rPr>
              <a:t> </a:t>
            </a:r>
            <a:r>
              <a:rPr lang="ja-JP" altLang="en-US" sz="3600" b="0" dirty="0">
                <a:latin typeface="ＭＳ Ｐゴシック" pitchFamily="50" charset="-128"/>
              </a:rPr>
              <a:t>覚</a:t>
            </a:r>
          </a:p>
        </p:txBody>
      </p:sp>
      <p:sp>
        <p:nvSpPr>
          <p:cNvPr id="7172" name="Rectangle 44"/>
          <p:cNvSpPr>
            <a:spLocks noChangeArrowheads="1"/>
          </p:cNvSpPr>
          <p:nvPr/>
        </p:nvSpPr>
        <p:spPr bwMode="auto">
          <a:xfrm>
            <a:off x="1259632" y="4360863"/>
            <a:ext cx="4886325" cy="19389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sz="2400" b="0" dirty="0">
                <a:latin typeface="ＭＳ Ｐゴシック" pitchFamily="50" charset="-128"/>
              </a:rPr>
              <a:t>眼の奥には、スクリーンに相当する</a:t>
            </a:r>
            <a:endParaRPr lang="en-US" altLang="ja-JP" sz="2400" b="0" dirty="0">
              <a:latin typeface="ＭＳ Ｐゴシック" pitchFamily="50" charset="-128"/>
            </a:endParaRPr>
          </a:p>
          <a:p>
            <a:pPr>
              <a:spcBef>
                <a:spcPct val="0"/>
              </a:spcBef>
              <a:buFontTx/>
              <a:buNone/>
            </a:pPr>
            <a:r>
              <a:rPr lang="ja-JP" altLang="en-US" sz="2400" b="0" dirty="0">
                <a:latin typeface="ＭＳ Ｐゴシック" pitchFamily="50" charset="-128"/>
              </a:rPr>
              <a:t>「網膜」という場所があります。</a:t>
            </a:r>
            <a:endParaRPr lang="en-US" altLang="ja-JP" sz="2400" b="0" dirty="0">
              <a:latin typeface="ＭＳ Ｐゴシック" pitchFamily="50" charset="-128"/>
            </a:endParaRPr>
          </a:p>
          <a:p>
            <a:pPr>
              <a:spcBef>
                <a:spcPct val="0"/>
              </a:spcBef>
              <a:buFontTx/>
              <a:buNone/>
            </a:pPr>
            <a:r>
              <a:rPr lang="ja-JP" altLang="en-US" sz="2400" b="0" dirty="0">
                <a:latin typeface="ＭＳ Ｐゴシック" pitchFamily="50" charset="-128"/>
              </a:rPr>
              <a:t>網膜には光を感じる「視細胞」が</a:t>
            </a:r>
          </a:p>
          <a:p>
            <a:pPr>
              <a:spcBef>
                <a:spcPct val="0"/>
              </a:spcBef>
              <a:buFontTx/>
              <a:buNone/>
            </a:pPr>
            <a:r>
              <a:rPr lang="ja-JP" altLang="en-US" sz="2400" b="0" dirty="0">
                <a:latin typeface="ＭＳ Ｐゴシック" pitchFamily="50" charset="-128"/>
              </a:rPr>
              <a:t>たくさんあり、その役割の１つに</a:t>
            </a:r>
          </a:p>
          <a:p>
            <a:pPr>
              <a:spcBef>
                <a:spcPct val="0"/>
              </a:spcBef>
              <a:buFontTx/>
              <a:buNone/>
            </a:pPr>
            <a:r>
              <a:rPr lang="ja-JP" altLang="en-US" sz="2400" b="0" dirty="0">
                <a:latin typeface="ＭＳ Ｐゴシック" pitchFamily="50" charset="-128"/>
              </a:rPr>
              <a:t>色を感じる「色覚」があります。</a:t>
            </a:r>
          </a:p>
        </p:txBody>
      </p:sp>
      <p:sp>
        <p:nvSpPr>
          <p:cNvPr id="7173" name="Text Box 52"/>
          <p:cNvSpPr txBox="1">
            <a:spLocks noChangeArrowheads="1"/>
          </p:cNvSpPr>
          <p:nvPr/>
        </p:nvSpPr>
        <p:spPr bwMode="auto">
          <a:xfrm>
            <a:off x="6713538" y="6643688"/>
            <a:ext cx="27003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50000"/>
              </a:spcBef>
              <a:buFontTx/>
              <a:buNone/>
            </a:pPr>
            <a:r>
              <a:rPr kumimoji="0" lang="ja-JP" altLang="en-US" sz="800" b="0" dirty="0">
                <a:latin typeface="ＭＳ Ｐ明朝" pitchFamily="18" charset="-128"/>
                <a:ea typeface="ＭＳ Ｐ明朝" pitchFamily="18" charset="-128"/>
              </a:rPr>
              <a:t>鈴木一作先生（山形県眼科医会）作成</a:t>
            </a:r>
            <a:r>
              <a:rPr kumimoji="0" lang="en-US" altLang="ja-JP" sz="800" b="0" dirty="0">
                <a:latin typeface="ＭＳ Ｐ明朝" pitchFamily="18" charset="-128"/>
                <a:ea typeface="ＭＳ Ｐ明朝" pitchFamily="18" charset="-128"/>
              </a:rPr>
              <a:t>CD</a:t>
            </a:r>
            <a:r>
              <a:rPr kumimoji="0" lang="ja-JP" altLang="en-US" sz="800" b="0" dirty="0">
                <a:latin typeface="ＭＳ Ｐ明朝" pitchFamily="18" charset="-128"/>
                <a:ea typeface="ＭＳ Ｐ明朝" pitchFamily="18" charset="-128"/>
              </a:rPr>
              <a:t>より引用</a:t>
            </a:r>
          </a:p>
        </p:txBody>
      </p:sp>
      <p:sp>
        <p:nvSpPr>
          <p:cNvPr id="7174" name="正方形/長方形 2"/>
          <p:cNvSpPr>
            <a:spLocks noChangeArrowheads="1"/>
          </p:cNvSpPr>
          <p:nvPr/>
        </p:nvSpPr>
        <p:spPr bwMode="auto">
          <a:xfrm>
            <a:off x="635000" y="3675063"/>
            <a:ext cx="28686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en-US" altLang="ja-JP" sz="2800" b="0">
                <a:solidFill>
                  <a:srgbClr val="0000FF"/>
                </a:solidFill>
                <a:latin typeface="ＭＳ Ｐゴシック" pitchFamily="50" charset="-128"/>
              </a:rPr>
              <a:t>●</a:t>
            </a:r>
            <a:r>
              <a:rPr lang="ja-JP" altLang="en-US" sz="2800" b="0">
                <a:solidFill>
                  <a:srgbClr val="0000FF"/>
                </a:solidFill>
                <a:latin typeface="ＭＳ Ｐゴシック" pitchFamily="50" charset="-128"/>
              </a:rPr>
              <a:t>色覚ってなに？</a:t>
            </a:r>
            <a:endParaRPr lang="en-US" altLang="ja-JP" sz="2800" b="0">
              <a:solidFill>
                <a:srgbClr val="0000FF"/>
              </a:solidFill>
              <a:latin typeface="ＭＳ Ｐゴシック" pitchFamily="50" charset="-128"/>
            </a:endParaRPr>
          </a:p>
        </p:txBody>
      </p:sp>
      <p:pic>
        <p:nvPicPr>
          <p:cNvPr id="28" name="Picture 22" descr="C:\Users\issaku\Desktop\眼科イラスト集（１）\画像・大\0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3916363"/>
            <a:ext cx="2016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6874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7009" y="100484"/>
            <a:ext cx="6009238" cy="5878286"/>
          </a:xfrm>
          <a:prstGeom prst="rect">
            <a:avLst/>
          </a:prstGeom>
        </p:spPr>
      </p:pic>
      <p:pic>
        <p:nvPicPr>
          <p:cNvPr id="1028" name="Picture 4" descr="C:\Users\Mariko\Documents\22色覚\宮浦先生\信号機.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8434" y="4839745"/>
            <a:ext cx="1484046" cy="1835150"/>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1054" y="784442"/>
            <a:ext cx="3609218" cy="5923081"/>
          </a:xfrm>
          <a:prstGeom prst="rect">
            <a:avLst/>
          </a:prstGeom>
          <a:ln w="57150">
            <a:solidFill>
              <a:schemeClr val="tx1"/>
            </a:solidFill>
          </a:ln>
        </p:spPr>
      </p:pic>
      <p:pic>
        <p:nvPicPr>
          <p:cNvPr id="1030" name="Picture 6" descr="C:\Users\Mariko\Documents\22色覚\宮浦先生\植物の発芽.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76175" y="3039628"/>
            <a:ext cx="1864519" cy="175418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ariko\Documents\22色覚\宮浦先生\リトマス試験紙.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6302" y="4928645"/>
            <a:ext cx="926306" cy="1746250"/>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吹き出し 2"/>
          <p:cNvSpPr/>
          <p:nvPr/>
        </p:nvSpPr>
        <p:spPr>
          <a:xfrm>
            <a:off x="179512" y="2721670"/>
            <a:ext cx="3982957" cy="1414660"/>
          </a:xfrm>
          <a:prstGeom prst="wedgeRoundRectCallou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00" b="1" dirty="0">
                <a:solidFill>
                  <a:schemeClr val="tx1"/>
                </a:solidFill>
                <a:latin typeface="+mj-ea"/>
                <a:ea typeface="+mj-ea"/>
              </a:rPr>
              <a:t>学校のおける色覚に関する資料</a:t>
            </a:r>
            <a:endParaRPr kumimoji="1" lang="en-US" altLang="ja-JP" sz="1700" b="1" dirty="0">
              <a:solidFill>
                <a:schemeClr val="tx1"/>
              </a:solidFill>
              <a:latin typeface="+mj-ea"/>
              <a:ea typeface="+mj-ea"/>
            </a:endParaRPr>
          </a:p>
          <a:p>
            <a:pPr algn="ctr"/>
            <a:r>
              <a:rPr lang="ja-JP" altLang="en-US" sz="1700" b="1" dirty="0">
                <a:solidFill>
                  <a:schemeClr val="tx1"/>
                </a:solidFill>
                <a:latin typeface="+mj-ea"/>
                <a:ea typeface="+mj-ea"/>
              </a:rPr>
              <a:t>色のバリアフリーを理解するためのＱ</a:t>
            </a:r>
            <a:r>
              <a:rPr lang="en-US" altLang="ja-JP" sz="1700" b="1" dirty="0">
                <a:solidFill>
                  <a:schemeClr val="tx1"/>
                </a:solidFill>
                <a:latin typeface="+mj-ea"/>
                <a:ea typeface="+mj-ea"/>
              </a:rPr>
              <a:t>&amp;</a:t>
            </a:r>
            <a:r>
              <a:rPr lang="ja-JP" altLang="en-US" sz="1700" b="1" dirty="0">
                <a:solidFill>
                  <a:schemeClr val="tx1"/>
                </a:solidFill>
                <a:latin typeface="+mj-ea"/>
                <a:ea typeface="+mj-ea"/>
              </a:rPr>
              <a:t>Ａ</a:t>
            </a:r>
            <a:endParaRPr lang="en-US" altLang="ja-JP" sz="1700" b="1" dirty="0">
              <a:solidFill>
                <a:schemeClr val="tx1"/>
              </a:solidFill>
              <a:latin typeface="+mj-ea"/>
              <a:ea typeface="+mj-ea"/>
            </a:endParaRPr>
          </a:p>
          <a:p>
            <a:pPr algn="ctr"/>
            <a:r>
              <a:rPr kumimoji="1" lang="ja-JP" altLang="en-US" sz="1700" b="1" dirty="0">
                <a:solidFill>
                  <a:schemeClr val="tx1"/>
                </a:solidFill>
                <a:latin typeface="+mj-ea"/>
                <a:ea typeface="+mj-ea"/>
              </a:rPr>
              <a:t>みんなが見やすい色環境</a:t>
            </a:r>
          </a:p>
        </p:txBody>
      </p:sp>
      <p:pic>
        <p:nvPicPr>
          <p:cNvPr id="1026" name="Picture 2" descr="C:\Users\Mariko\Documents\22色覚\宮浦先生\採点ペン.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91330" y="693337"/>
            <a:ext cx="3152670" cy="2561326"/>
          </a:xfrm>
          <a:prstGeom prst="rect">
            <a:avLst/>
          </a:prstGeom>
          <a:noFill/>
          <a:extLst>
            <a:ext uri="{909E8E84-426E-40DD-AFC4-6F175D3DCCD1}">
              <a14:hiddenFill xmlns:a14="http://schemas.microsoft.com/office/drawing/2010/main">
                <a:solidFill>
                  <a:srgbClr val="FFFFFF"/>
                </a:solidFill>
              </a14:hiddenFill>
            </a:ext>
          </a:extLst>
        </p:spPr>
      </p:pic>
      <p:sp>
        <p:nvSpPr>
          <p:cNvPr id="2" name="フローチャート : 代替処理 1"/>
          <p:cNvSpPr/>
          <p:nvPr/>
        </p:nvSpPr>
        <p:spPr>
          <a:xfrm>
            <a:off x="0" y="5801770"/>
            <a:ext cx="4860032" cy="905753"/>
          </a:xfrm>
          <a:prstGeom prst="flowChartAlternateProcess">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j-ea"/>
                <a:ea typeface="+mj-ea"/>
              </a:rPr>
              <a:t>日本学校保健会</a:t>
            </a:r>
            <a:endParaRPr lang="en-US" altLang="ja-JP" sz="2400" b="1" dirty="0">
              <a:solidFill>
                <a:schemeClr val="bg1"/>
              </a:solidFill>
              <a:latin typeface="+mj-ea"/>
              <a:ea typeface="+mj-ea"/>
            </a:endParaRPr>
          </a:p>
          <a:p>
            <a:pPr algn="ctr"/>
            <a:r>
              <a:rPr kumimoji="1" lang="ja-JP" altLang="en-US" sz="2400" b="1" dirty="0">
                <a:solidFill>
                  <a:schemeClr val="bg1"/>
                </a:solidFill>
                <a:latin typeface="+mj-ea"/>
                <a:ea typeface="+mj-ea"/>
              </a:rPr>
              <a:t>ポータルサイトに掲載！</a:t>
            </a:r>
            <a:endParaRPr kumimoji="1" lang="en-US" altLang="ja-JP" sz="2400" b="1" dirty="0">
              <a:solidFill>
                <a:schemeClr val="bg1"/>
              </a:solidFill>
              <a:latin typeface="+mj-ea"/>
              <a:ea typeface="+mj-ea"/>
            </a:endParaRPr>
          </a:p>
        </p:txBody>
      </p:sp>
    </p:spTree>
    <p:custDataLst>
      <p:tags r:id="rId1"/>
    </p:custDataLst>
    <p:extLst>
      <p:ext uri="{BB962C8B-B14F-4D97-AF65-F5344CB8AC3E}">
        <p14:creationId xmlns:p14="http://schemas.microsoft.com/office/powerpoint/2010/main" val="383649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1000"/>
                                        <p:tgtEl>
                                          <p:spTgt spid="1026"/>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fade">
                                      <p:cBhvr>
                                        <p:cTn id="24" dur="500"/>
                                        <p:tgtEl>
                                          <p:spTgt spid="1030"/>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fade">
                                      <p:cBhvr>
                                        <p:cTn id="28" dur="500"/>
                                        <p:tgtEl>
                                          <p:spTgt spid="1029"/>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a:xfrm>
            <a:off x="0" y="0"/>
            <a:ext cx="9144000" cy="1143000"/>
          </a:xfrm>
        </p:spPr>
        <p:txBody>
          <a:bodyPr/>
          <a:lstStyle/>
          <a:p>
            <a:r>
              <a:rPr lang="ja-JP" altLang="en-US" sz="3200" b="1" dirty="0">
                <a:latin typeface="AR丸ゴシック体M" pitchFamily="49" charset="-128"/>
                <a:ea typeface="AR丸ゴシック体M" pitchFamily="49" charset="-128"/>
              </a:rPr>
              <a:t>「みんなが見やすい色環境」</a:t>
            </a:r>
            <a:br>
              <a:rPr lang="ja-JP" altLang="en-US" sz="3200" b="1" dirty="0">
                <a:latin typeface="AR丸ゴシック体M" pitchFamily="49" charset="-128"/>
                <a:ea typeface="AR丸ゴシック体M" pitchFamily="49" charset="-128"/>
              </a:rPr>
            </a:br>
            <a:r>
              <a:rPr lang="ja-JP" altLang="en-US" sz="3200" b="1" dirty="0">
                <a:latin typeface="AR丸ゴシック体M" pitchFamily="49" charset="-128"/>
                <a:ea typeface="AR丸ゴシック体M" pitchFamily="49" charset="-128"/>
              </a:rPr>
              <a:t>　</a:t>
            </a:r>
            <a:r>
              <a:rPr lang="ja-JP" altLang="en-US" sz="2800" dirty="0">
                <a:latin typeface="AR丸ゴシック体M" pitchFamily="49" charset="-128"/>
                <a:ea typeface="AR丸ゴシック体M" pitchFamily="49" charset="-128"/>
              </a:rPr>
              <a:t>教職員向けﾘｰﾌﾚｯﾄ</a:t>
            </a:r>
            <a:r>
              <a:rPr lang="en-US" altLang="ja-JP" sz="2800" dirty="0">
                <a:latin typeface="AR丸ゴシック体M" pitchFamily="49" charset="-128"/>
                <a:ea typeface="AR丸ゴシック体M" pitchFamily="49" charset="-128"/>
              </a:rPr>
              <a:t>/</a:t>
            </a:r>
            <a:r>
              <a:rPr lang="ja-JP" altLang="en-US" sz="2800" dirty="0">
                <a:latin typeface="AR丸ゴシック体M" pitchFamily="49" charset="-128"/>
                <a:ea typeface="AR丸ゴシック体M" pitchFamily="49" charset="-128"/>
              </a:rPr>
              <a:t>日本学校保健会 </a:t>
            </a:r>
            <a:r>
              <a:rPr lang="en-US" altLang="ja-JP" sz="2800" b="1" dirty="0">
                <a:solidFill>
                  <a:schemeClr val="bg1"/>
                </a:solidFill>
                <a:latin typeface="AR丸ゴシック体M" pitchFamily="49" charset="-128"/>
                <a:ea typeface="AR丸ゴシック体M" pitchFamily="49" charset="-128"/>
              </a:rPr>
              <a:t>H20</a:t>
            </a:r>
          </a:p>
        </p:txBody>
      </p:sp>
      <p:pic>
        <p:nvPicPr>
          <p:cNvPr id="6" name="図 5">
            <a:extLst>
              <a:ext uri="{FF2B5EF4-FFF2-40B4-BE49-F238E27FC236}">
                <a16:creationId xmlns:a16="http://schemas.microsoft.com/office/drawing/2014/main" id="{6C196C2C-DC5B-489F-B6AD-7F9585E1AB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876" y="1143000"/>
            <a:ext cx="3837956" cy="5426075"/>
          </a:xfrm>
          <a:prstGeom prst="rect">
            <a:avLst/>
          </a:prstGeom>
          <a:ln>
            <a:solidFill>
              <a:schemeClr val="tx1"/>
            </a:solidFill>
          </a:ln>
        </p:spPr>
      </p:pic>
      <p:pic>
        <p:nvPicPr>
          <p:cNvPr id="7" name="図 6">
            <a:extLst>
              <a:ext uri="{FF2B5EF4-FFF2-40B4-BE49-F238E27FC236}">
                <a16:creationId xmlns:a16="http://schemas.microsoft.com/office/drawing/2014/main" id="{A08842E9-84A3-4408-ABB6-F20401DA99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1143000"/>
            <a:ext cx="3837956" cy="5426075"/>
          </a:xfrm>
          <a:prstGeom prst="rect">
            <a:avLst/>
          </a:prstGeom>
          <a:ln>
            <a:solidFill>
              <a:schemeClr val="tx1"/>
            </a:solidFill>
          </a:ln>
        </p:spPr>
      </p:pic>
    </p:spTree>
    <p:custDataLst>
      <p:tags r:id="rId1"/>
    </p:custDataLst>
    <p:extLst>
      <p:ext uri="{BB962C8B-B14F-4D97-AF65-F5344CB8AC3E}">
        <p14:creationId xmlns:p14="http://schemas.microsoft.com/office/powerpoint/2010/main" val="12051237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266" y="13906"/>
            <a:ext cx="9121733" cy="738608"/>
          </a:xfrm>
          <a:prstGeom prst="rect">
            <a:avLst/>
          </a:prstGeom>
          <a:blipFill>
            <a:blip r:embed="rId4"/>
            <a:tile tx="0" ty="0" sx="100000" sy="100000" flip="none" algn="tl"/>
          </a:blip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lnSpc>
                <a:spcPct val="90000"/>
              </a:lnSpc>
              <a:buClr>
                <a:srgbClr val="FFFFFF"/>
              </a:buClr>
              <a:buFont typeface="Wingdings" pitchFamily="2" charset="2"/>
              <a:buNone/>
            </a:pPr>
            <a:r>
              <a:rPr lang="ja-JP" altLang="en-US" sz="4000" dirty="0">
                <a:latin typeface="+mj-ea"/>
                <a:ea typeface="+mj-ea"/>
              </a:rPr>
              <a:t>日本眼科医会　色覚パンフレット</a:t>
            </a:r>
          </a:p>
        </p:txBody>
      </p:sp>
      <p:sp>
        <p:nvSpPr>
          <p:cNvPr id="3" name="テキスト ボックス 2"/>
          <p:cNvSpPr txBox="1"/>
          <p:nvPr/>
        </p:nvSpPr>
        <p:spPr>
          <a:xfrm>
            <a:off x="22267" y="752513"/>
            <a:ext cx="9121732" cy="2400657"/>
          </a:xfrm>
          <a:prstGeom prst="rect">
            <a:avLst/>
          </a:prstGeom>
          <a:noFill/>
        </p:spPr>
        <p:txBody>
          <a:bodyPr wrap="square" rtlCol="0">
            <a:spAutoFit/>
          </a:bodyPr>
          <a:lstStyle/>
          <a:p>
            <a:endParaRPr lang="en-US" altLang="ja-JP" sz="3000" dirty="0">
              <a:solidFill>
                <a:srgbClr val="0070C0"/>
              </a:solidFill>
              <a:latin typeface="HGP創英角ﾎﾟｯﾌﾟ体" panose="040B0A00000000000000" pitchFamily="50" charset="-128"/>
              <a:ea typeface="HGP創英角ﾎﾟｯﾌﾟ体" panose="040B0A00000000000000" pitchFamily="50" charset="-128"/>
            </a:endParaRPr>
          </a:p>
          <a:p>
            <a:r>
              <a:rPr lang="ja-JP" altLang="en-US" sz="3000" dirty="0">
                <a:latin typeface="HGP創英角ﾎﾟｯﾌﾟ体" panose="040B0A00000000000000" pitchFamily="50" charset="-128"/>
                <a:ea typeface="HGP創英角ﾎﾟｯﾌﾟ体" panose="040B0A00000000000000" pitchFamily="50" charset="-128"/>
              </a:rPr>
              <a:t>　</a:t>
            </a:r>
            <a:r>
              <a:rPr lang="ja-JP" altLang="en-US" sz="3000" dirty="0">
                <a:latin typeface="+mj-ea"/>
                <a:ea typeface="+mj-ea"/>
              </a:rPr>
              <a:t>日本眼科医会ホームページからもご覧いただけます。</a:t>
            </a:r>
            <a:endParaRPr lang="en-US" altLang="ja-JP" sz="3000" dirty="0">
              <a:latin typeface="+mj-ea"/>
              <a:ea typeface="+mj-ea"/>
            </a:endParaRPr>
          </a:p>
          <a:p>
            <a:endParaRPr lang="en-US" altLang="ja-JP" sz="3000" dirty="0"/>
          </a:p>
          <a:p>
            <a:endParaRPr lang="en-US" altLang="ja-JP" sz="3000" dirty="0"/>
          </a:p>
          <a:p>
            <a:endParaRPr lang="en-US" altLang="ja-JP" sz="3000" dirty="0"/>
          </a:p>
        </p:txBody>
      </p:sp>
      <p:sp>
        <p:nvSpPr>
          <p:cNvPr id="8" name="テキスト ボックス 7"/>
          <p:cNvSpPr txBox="1"/>
          <p:nvPr/>
        </p:nvSpPr>
        <p:spPr>
          <a:xfrm>
            <a:off x="1126454" y="6230755"/>
            <a:ext cx="2571869" cy="367512"/>
          </a:xfrm>
          <a:prstGeom prst="rect">
            <a:avLst/>
          </a:prstGeom>
          <a:noFill/>
        </p:spPr>
        <p:txBody>
          <a:bodyPr wrap="square" rtlCol="0">
            <a:spAutoFit/>
          </a:bodyPr>
          <a:lstStyle/>
          <a:p>
            <a:r>
              <a:rPr lang="ja-JP" altLang="en-US" b="1" dirty="0">
                <a:latin typeface="+mj-ea"/>
                <a:ea typeface="+mj-ea"/>
              </a:rPr>
              <a:t>北原　健二先生著</a:t>
            </a:r>
            <a:endParaRPr kumimoji="1" lang="ja-JP" altLang="en-US" b="1" dirty="0">
              <a:latin typeface="+mj-ea"/>
              <a:ea typeface="+mj-ea"/>
            </a:endParaRPr>
          </a:p>
        </p:txBody>
      </p:sp>
      <p:sp>
        <p:nvSpPr>
          <p:cNvPr id="11" name="テキスト ボックス 10"/>
          <p:cNvSpPr txBox="1"/>
          <p:nvPr/>
        </p:nvSpPr>
        <p:spPr>
          <a:xfrm>
            <a:off x="3892443" y="5999194"/>
            <a:ext cx="1152128" cy="369332"/>
          </a:xfrm>
          <a:prstGeom prst="rect">
            <a:avLst/>
          </a:prstGeom>
          <a:noFill/>
        </p:spPr>
        <p:txBody>
          <a:bodyPr wrap="square" rtlCol="0">
            <a:spAutoFit/>
          </a:bodyPr>
          <a:lstStyle/>
          <a:p>
            <a:endParaRPr kumimoji="1" lang="ja-JP" altLang="en-US" dirty="0"/>
          </a:p>
        </p:txBody>
      </p:sp>
      <p:grpSp>
        <p:nvGrpSpPr>
          <p:cNvPr id="24" name="グループ化 23"/>
          <p:cNvGrpSpPr/>
          <p:nvPr/>
        </p:nvGrpSpPr>
        <p:grpSpPr>
          <a:xfrm>
            <a:off x="4721872" y="2276873"/>
            <a:ext cx="3018480" cy="4343652"/>
            <a:chOff x="3296622" y="2678673"/>
            <a:chExt cx="2749653" cy="4115887"/>
          </a:xfrm>
        </p:grpSpPr>
        <p:grpSp>
          <p:nvGrpSpPr>
            <p:cNvPr id="18" name="グループ化 17"/>
            <p:cNvGrpSpPr/>
            <p:nvPr/>
          </p:nvGrpSpPr>
          <p:grpSpPr>
            <a:xfrm>
              <a:off x="3296622" y="2678673"/>
              <a:ext cx="2749653" cy="4115887"/>
              <a:chOff x="3217578" y="2840987"/>
              <a:chExt cx="2749653" cy="4115887"/>
            </a:xfrm>
          </p:grpSpPr>
          <p:pic>
            <p:nvPicPr>
              <p:cNvPr id="4" name="図 3"/>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bright="32000"/>
                        </a14:imgEffect>
                      </a14:imgLayer>
                    </a14:imgProps>
                  </a:ext>
                  <a:ext uri="{28A0092B-C50C-407E-A947-70E740481C1C}">
                    <a14:useLocalDpi xmlns:a14="http://schemas.microsoft.com/office/drawing/2010/main" val="0"/>
                  </a:ext>
                </a:extLst>
              </a:blip>
              <a:stretch>
                <a:fillRect/>
              </a:stretch>
            </p:blipFill>
            <p:spPr>
              <a:xfrm>
                <a:off x="3217578" y="2840987"/>
                <a:ext cx="2749653" cy="3712882"/>
              </a:xfrm>
              <a:prstGeom prst="rect">
                <a:avLst/>
              </a:prstGeom>
            </p:spPr>
          </p:pic>
          <p:sp>
            <p:nvSpPr>
              <p:cNvPr id="12" name="テキスト ボックス 11"/>
              <p:cNvSpPr txBox="1"/>
              <p:nvPr/>
            </p:nvSpPr>
            <p:spPr>
              <a:xfrm>
                <a:off x="3878668" y="6587542"/>
                <a:ext cx="1988928" cy="369332"/>
              </a:xfrm>
              <a:prstGeom prst="rect">
                <a:avLst/>
              </a:prstGeom>
              <a:noFill/>
            </p:spPr>
            <p:txBody>
              <a:bodyPr wrap="square" rtlCol="0">
                <a:spAutoFit/>
              </a:bodyPr>
              <a:lstStyle/>
              <a:p>
                <a:r>
                  <a:rPr kumimoji="1" lang="ja-JP" altLang="en-US" b="1" dirty="0"/>
                  <a:t>安間哲史先生著</a:t>
                </a:r>
              </a:p>
            </p:txBody>
          </p:sp>
        </p:grpSp>
        <p:sp>
          <p:nvSpPr>
            <p:cNvPr id="15" name="正方形/長方形 14"/>
            <p:cNvSpPr/>
            <p:nvPr/>
          </p:nvSpPr>
          <p:spPr>
            <a:xfrm>
              <a:off x="3296622" y="2678673"/>
              <a:ext cx="2749653" cy="371288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13" name="図 12">
            <a:extLst>
              <a:ext uri="{FF2B5EF4-FFF2-40B4-BE49-F238E27FC236}">
                <a16:creationId xmlns:a16="http://schemas.microsoft.com/office/drawing/2014/main" id="{61294079-E47A-4856-97A1-16F97A19E8F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bwMode="auto">
          <a:xfrm>
            <a:off x="755576" y="2270755"/>
            <a:ext cx="2848532" cy="3960000"/>
          </a:xfrm>
          <a:prstGeom prst="rect">
            <a:avLst/>
          </a:prstGeom>
          <a:noFill/>
          <a:ln w="44450">
            <a:solidFill>
              <a:schemeClr val="tx1"/>
            </a:solidFill>
          </a:ln>
        </p:spPr>
      </p:pic>
    </p:spTree>
    <p:custDataLst>
      <p:tags r:id="rId1"/>
    </p:custDataLst>
    <p:extLst>
      <p:ext uri="{BB962C8B-B14F-4D97-AF65-F5344CB8AC3E}">
        <p14:creationId xmlns:p14="http://schemas.microsoft.com/office/powerpoint/2010/main" val="35081664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987824" y="24429"/>
            <a:ext cx="22429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buFont typeface="Arial" panose="020B0604020202020204" pitchFamily="34" charset="0"/>
              <a:buChar char="•"/>
              <a:tabLst>
                <a:tab pos="533400" algn="r"/>
                <a:tab pos="2700338" algn="ctr"/>
                <a:tab pos="5400675" algn="r"/>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tabLst>
                <a:tab pos="533400" algn="r"/>
                <a:tab pos="2700338" algn="ctr"/>
                <a:tab pos="5400675" algn="r"/>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tabLst>
                <a:tab pos="533400" algn="r"/>
                <a:tab pos="2700338" algn="ctr"/>
                <a:tab pos="5400675" algn="r"/>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tabLst>
                <a:tab pos="533400" algn="r"/>
                <a:tab pos="2700338" algn="ctr"/>
                <a:tab pos="5400675" algn="r"/>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tabLst>
                <a:tab pos="533400" algn="r"/>
                <a:tab pos="2700338" algn="ctr"/>
                <a:tab pos="5400675" algn="r"/>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tabLst>
                <a:tab pos="533400" algn="r"/>
                <a:tab pos="2700338" algn="ctr"/>
                <a:tab pos="5400675" algn="r"/>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tabLst>
                <a:tab pos="533400" algn="r"/>
                <a:tab pos="2700338" algn="ctr"/>
                <a:tab pos="5400675" algn="r"/>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tabLst>
                <a:tab pos="533400" algn="r"/>
                <a:tab pos="2700338" algn="ctr"/>
                <a:tab pos="5400675" algn="r"/>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tabLst>
                <a:tab pos="533400" algn="r"/>
                <a:tab pos="2700338" algn="ctr"/>
                <a:tab pos="5400675" algn="r"/>
              </a:tabLs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ClrTx/>
              <a:buSzTx/>
              <a:buFontTx/>
              <a:buNone/>
            </a:pPr>
            <a:r>
              <a:rPr lang="ja-JP" altLang="en-US" sz="4000" b="1" dirty="0">
                <a:latin typeface="ＭＳ ゴシック" panose="020B0609070205080204" pitchFamily="49" charset="-128"/>
                <a:ea typeface="ＭＳ ゴシック" panose="020B0609070205080204" pitchFamily="49" charset="-128"/>
              </a:rPr>
              <a:t>　</a:t>
            </a:r>
            <a:r>
              <a:rPr lang="ja-JP" altLang="en-US" sz="4000" b="1" dirty="0">
                <a:solidFill>
                  <a:schemeClr val="tx2"/>
                </a:solidFill>
                <a:latin typeface="ＭＳ ゴシック" panose="020B0609070205080204" pitchFamily="49" charset="-128"/>
                <a:ea typeface="ＭＳ ゴシック" panose="020B0609070205080204" pitchFamily="49" charset="-128"/>
              </a:rPr>
              <a:t>まとめ</a:t>
            </a:r>
          </a:p>
        </p:txBody>
      </p:sp>
      <p:sp>
        <p:nvSpPr>
          <p:cNvPr id="27651" name="Rectangle 3"/>
          <p:cNvSpPr>
            <a:spLocks noChangeArrowheads="1"/>
          </p:cNvSpPr>
          <p:nvPr/>
        </p:nvSpPr>
        <p:spPr bwMode="auto">
          <a:xfrm>
            <a:off x="2474" y="1102400"/>
            <a:ext cx="9141526" cy="456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eaLnBrk="0" hangingPunct="0">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lgn="l" eaLnBrk="0" hangingPunct="0">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lgn="l" eaLnBrk="0" hangingPunct="0">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lgn="l" eaLnBrk="0" hangingPunct="0">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20000"/>
              </a:lnSpc>
              <a:spcBef>
                <a:spcPct val="0"/>
              </a:spcBef>
              <a:buClrTx/>
              <a:buSzTx/>
              <a:buFontTx/>
              <a:buNone/>
            </a:pPr>
            <a:r>
              <a:rPr lang="ja-JP" altLang="en-US" dirty="0">
                <a:latin typeface="ＭＳ ゴシック" panose="020B0609070205080204" pitchFamily="49" charset="-128"/>
                <a:ea typeface="ＭＳ ゴシック" panose="020B0609070205080204" pitchFamily="49" charset="-128"/>
              </a:rPr>
              <a:t>  </a:t>
            </a:r>
            <a:r>
              <a:rPr lang="ja-JP" altLang="en-US" sz="3000" dirty="0">
                <a:latin typeface="ＭＳ ゴシック" panose="020B0609070205080204" pitchFamily="49" charset="-128"/>
                <a:ea typeface="ＭＳ ゴシック" panose="020B0609070205080204" pitchFamily="49" charset="-128"/>
              </a:rPr>
              <a:t>教職員は、クラスに色覚異常の児童生徒がいるという前提で授業や活動をしましょう。</a:t>
            </a:r>
            <a:endParaRPr lang="en-US" altLang="ja-JP" sz="3000" dirty="0">
              <a:latin typeface="ＭＳ ゴシック" panose="020B0609070205080204" pitchFamily="49" charset="-128"/>
              <a:ea typeface="ＭＳ ゴシック" panose="020B0609070205080204" pitchFamily="49" charset="-128"/>
            </a:endParaRPr>
          </a:p>
          <a:p>
            <a:pPr eaLnBrk="1" hangingPunct="1">
              <a:lnSpc>
                <a:spcPct val="120000"/>
              </a:lnSpc>
              <a:spcBef>
                <a:spcPct val="0"/>
              </a:spcBef>
              <a:buClrTx/>
              <a:buSzTx/>
              <a:buFontTx/>
              <a:buNone/>
            </a:pPr>
            <a:endParaRPr lang="en-US" altLang="ja-JP" sz="1600" dirty="0">
              <a:latin typeface="ＭＳ ゴシック" panose="020B0609070205080204" pitchFamily="49" charset="-128"/>
              <a:ea typeface="ＭＳ ゴシック" panose="020B0609070205080204" pitchFamily="49" charset="-128"/>
            </a:endParaRPr>
          </a:p>
          <a:p>
            <a:pPr eaLnBrk="1" hangingPunct="1">
              <a:lnSpc>
                <a:spcPct val="120000"/>
              </a:lnSpc>
              <a:spcBef>
                <a:spcPct val="0"/>
              </a:spcBef>
              <a:buClrTx/>
              <a:buSzTx/>
              <a:buFontTx/>
              <a:buNone/>
            </a:pPr>
            <a:r>
              <a:rPr lang="ja-JP" altLang="en-US" dirty="0">
                <a:latin typeface="ＭＳ ゴシック" panose="020B0609070205080204" pitchFamily="49" charset="-128"/>
                <a:ea typeface="ＭＳ ゴシック" panose="020B0609070205080204" pitchFamily="49" charset="-128"/>
              </a:rPr>
              <a:t>  </a:t>
            </a:r>
            <a:r>
              <a:rPr lang="ja-JP" altLang="en-US" sz="3000" dirty="0">
                <a:latin typeface="ＭＳ ゴシック" panose="020B0609070205080204" pitchFamily="49" charset="-128"/>
                <a:ea typeface="ＭＳ ゴシック" panose="020B0609070205080204" pitchFamily="49" charset="-128"/>
              </a:rPr>
              <a:t>色覚について正しい知識を持ち、自らの不用意な言葉や対応で児童生徒を傷つけることがないように配慮をしましょう。</a:t>
            </a:r>
            <a:endParaRPr lang="en-US" altLang="ja-JP" sz="3000" dirty="0">
              <a:latin typeface="ＭＳ ゴシック" panose="020B0609070205080204" pitchFamily="49" charset="-128"/>
              <a:ea typeface="ＭＳ ゴシック" panose="020B0609070205080204" pitchFamily="49" charset="-128"/>
            </a:endParaRPr>
          </a:p>
          <a:p>
            <a:pPr eaLnBrk="1" hangingPunct="1">
              <a:lnSpc>
                <a:spcPct val="120000"/>
              </a:lnSpc>
              <a:spcBef>
                <a:spcPct val="0"/>
              </a:spcBef>
              <a:buClrTx/>
              <a:buSzTx/>
              <a:buFontTx/>
              <a:buNone/>
            </a:pPr>
            <a:endParaRPr lang="en-US" altLang="ja-JP" sz="1600" dirty="0">
              <a:latin typeface="ＭＳ ゴシック" panose="020B0609070205080204" pitchFamily="49" charset="-128"/>
              <a:ea typeface="ＭＳ ゴシック" panose="020B0609070205080204" pitchFamily="49" charset="-128"/>
            </a:endParaRPr>
          </a:p>
          <a:p>
            <a:pPr eaLnBrk="1" hangingPunct="1">
              <a:lnSpc>
                <a:spcPct val="120000"/>
              </a:lnSpc>
              <a:spcBef>
                <a:spcPct val="0"/>
              </a:spcBef>
              <a:buClrTx/>
              <a:buSzTx/>
              <a:buFontTx/>
              <a:buNone/>
            </a:pPr>
            <a:r>
              <a:rPr lang="ja-JP" altLang="en-US" sz="3000" dirty="0">
                <a:latin typeface="ＭＳ ゴシック" panose="020B0609070205080204" pitchFamily="49" charset="-128"/>
                <a:ea typeface="ＭＳ ゴシック" panose="020B0609070205080204" pitchFamily="49" charset="-128"/>
              </a:rPr>
              <a:t>  進路指導では、色覚の特性も考慮</a:t>
            </a:r>
            <a:endParaRPr lang="en-US" altLang="ja-JP" sz="3000" dirty="0">
              <a:latin typeface="ＭＳ ゴシック" panose="020B0609070205080204" pitchFamily="49" charset="-128"/>
              <a:ea typeface="ＭＳ ゴシック" panose="020B0609070205080204" pitchFamily="49" charset="-128"/>
            </a:endParaRPr>
          </a:p>
          <a:p>
            <a:pPr eaLnBrk="1" hangingPunct="1">
              <a:lnSpc>
                <a:spcPct val="120000"/>
              </a:lnSpc>
              <a:spcBef>
                <a:spcPct val="0"/>
              </a:spcBef>
              <a:buClrTx/>
              <a:buSzTx/>
              <a:buFontTx/>
              <a:buNone/>
            </a:pPr>
            <a:r>
              <a:rPr lang="ja-JP" altLang="en-US" sz="3000" dirty="0">
                <a:latin typeface="ＭＳ ゴシック" panose="020B0609070205080204" pitchFamily="49" charset="-128"/>
                <a:ea typeface="ＭＳ ゴシック" panose="020B0609070205080204" pitchFamily="49" charset="-128"/>
              </a:rPr>
              <a:t>することが大切です。</a:t>
            </a:r>
            <a:r>
              <a:rPr lang="ja-JP" altLang="en-US" sz="3000" dirty="0">
                <a:solidFill>
                  <a:schemeClr val="tx2"/>
                </a:solidFill>
                <a:latin typeface="ＭＳ ゴシック" panose="020B0609070205080204" pitchFamily="49" charset="-128"/>
                <a:ea typeface="ＭＳ ゴシック" panose="020B0609070205080204" pitchFamily="49" charset="-128"/>
              </a:rPr>
              <a:t> </a:t>
            </a:r>
          </a:p>
        </p:txBody>
      </p:sp>
      <p:sp>
        <p:nvSpPr>
          <p:cNvPr id="2" name="正方形/長方形 1"/>
          <p:cNvSpPr/>
          <p:nvPr/>
        </p:nvSpPr>
        <p:spPr>
          <a:xfrm>
            <a:off x="222802" y="6021288"/>
            <a:ext cx="8523832" cy="683264"/>
          </a:xfrm>
          <a:prstGeom prst="rect">
            <a:avLst/>
          </a:prstGeom>
        </p:spPr>
        <p:txBody>
          <a:bodyPr wrap="square">
            <a:spAutoFit/>
          </a:bodyPr>
          <a:lstStyle/>
          <a:p>
            <a:pPr>
              <a:lnSpc>
                <a:spcPct val="120000"/>
              </a:lnSpc>
              <a:spcBef>
                <a:spcPct val="0"/>
              </a:spcBef>
            </a:pPr>
            <a:r>
              <a:rPr lang="ja-JP" altLang="en-US" sz="3200" b="1" dirty="0">
                <a:solidFill>
                  <a:srgbClr val="0070C0"/>
                </a:solidFill>
                <a:latin typeface="ＭＳ ゴシック" panose="020B0609070205080204" pitchFamily="49" charset="-128"/>
                <a:ea typeface="ＭＳ ゴシック" panose="020B0609070205080204" pitchFamily="49" charset="-128"/>
              </a:rPr>
              <a:t>学校での色のバリアフリーを進めましょう</a:t>
            </a:r>
            <a:r>
              <a:rPr lang="ja-JP" altLang="en-US" sz="3200" b="1" dirty="0">
                <a:solidFill>
                  <a:schemeClr val="tx2"/>
                </a:solidFill>
                <a:latin typeface="ＭＳ ゴシック" panose="020B0609070205080204" pitchFamily="49" charset="-128"/>
                <a:ea typeface="ＭＳ ゴシック" panose="020B0609070205080204" pitchFamily="49" charset="-128"/>
              </a:rPr>
              <a:t>！</a:t>
            </a:r>
            <a:endParaRPr lang="en-US" altLang="ja-JP" sz="3200" b="1" dirty="0">
              <a:solidFill>
                <a:schemeClr val="tx2"/>
              </a:solidFill>
              <a:latin typeface="ＭＳ ゴシック" panose="020B0609070205080204" pitchFamily="49" charset="-128"/>
              <a:ea typeface="ＭＳ ゴシック" panose="020B0609070205080204" pitchFamily="49" charset="-128"/>
            </a:endParaRPr>
          </a:p>
        </p:txBody>
      </p:sp>
      <p:pic>
        <p:nvPicPr>
          <p:cNvPr id="6" name="図 5">
            <a:extLst>
              <a:ext uri="{FF2B5EF4-FFF2-40B4-BE49-F238E27FC236}">
                <a16:creationId xmlns:a16="http://schemas.microsoft.com/office/drawing/2014/main" id="{A3F40867-08D3-42CA-89B6-17E5E7F24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9357" y="4221088"/>
            <a:ext cx="2854643" cy="1811600"/>
          </a:xfrm>
          <a:prstGeom prst="rect">
            <a:avLst/>
          </a:prstGeom>
        </p:spPr>
      </p:pic>
    </p:spTree>
    <p:extLst>
      <p:ext uri="{BB962C8B-B14F-4D97-AF65-F5344CB8AC3E}">
        <p14:creationId xmlns:p14="http://schemas.microsoft.com/office/powerpoint/2010/main" val="2065912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形吹き出し 5"/>
          <p:cNvSpPr/>
          <p:nvPr/>
        </p:nvSpPr>
        <p:spPr>
          <a:xfrm>
            <a:off x="931724" y="176922"/>
            <a:ext cx="7056784" cy="2516028"/>
          </a:xfrm>
          <a:prstGeom prst="wedgeEllipseCallout">
            <a:avLst>
              <a:gd name="adj1" fmla="val -28"/>
              <a:gd name="adj2" fmla="val 6504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rgbClr val="0070C0"/>
                </a:solidFill>
                <a:latin typeface="+mn-ea"/>
              </a:rPr>
              <a:t>色の見え方は</a:t>
            </a:r>
            <a:endParaRPr kumimoji="1" lang="en-US" altLang="ja-JP" sz="4000" b="1" dirty="0">
              <a:solidFill>
                <a:srgbClr val="0070C0"/>
              </a:solidFill>
              <a:latin typeface="+mn-ea"/>
            </a:endParaRPr>
          </a:p>
          <a:p>
            <a:pPr algn="ctr"/>
            <a:r>
              <a:rPr lang="en-US" altLang="ja-JP" sz="4000" b="1" dirty="0">
                <a:solidFill>
                  <a:srgbClr val="0070C0"/>
                </a:solidFill>
                <a:latin typeface="+mn-ea"/>
              </a:rPr>
              <a:t>10</a:t>
            </a:r>
            <a:r>
              <a:rPr lang="ja-JP" altLang="en-US" sz="4000" b="1" dirty="0">
                <a:solidFill>
                  <a:srgbClr val="0070C0"/>
                </a:solidFill>
                <a:latin typeface="+mn-ea"/>
              </a:rPr>
              <a:t>人</a:t>
            </a:r>
            <a:r>
              <a:rPr lang="en-US" altLang="ja-JP" sz="4000" b="1" dirty="0">
                <a:solidFill>
                  <a:srgbClr val="0070C0"/>
                </a:solidFill>
                <a:latin typeface="+mn-ea"/>
              </a:rPr>
              <a:t>10</a:t>
            </a:r>
            <a:r>
              <a:rPr lang="ja-JP" altLang="en-US" sz="4000" b="1" dirty="0">
                <a:solidFill>
                  <a:srgbClr val="0070C0"/>
                </a:solidFill>
                <a:latin typeface="+mn-ea"/>
              </a:rPr>
              <a:t>色</a:t>
            </a:r>
            <a:endParaRPr kumimoji="1" lang="en-US" altLang="ja-JP" sz="4000" b="1" dirty="0">
              <a:solidFill>
                <a:srgbClr val="0070C0"/>
              </a:solidFill>
              <a:latin typeface="+mn-ea"/>
            </a:endParaRPr>
          </a:p>
        </p:txBody>
      </p:sp>
      <p:grpSp>
        <p:nvGrpSpPr>
          <p:cNvPr id="5" name="グループ化 4"/>
          <p:cNvGrpSpPr/>
          <p:nvPr/>
        </p:nvGrpSpPr>
        <p:grpSpPr>
          <a:xfrm>
            <a:off x="2483768" y="3115438"/>
            <a:ext cx="6300700" cy="3742562"/>
            <a:chOff x="2663788" y="3115438"/>
            <a:chExt cx="6300700" cy="3742562"/>
          </a:xfrm>
        </p:grpSpPr>
        <p:pic>
          <p:nvPicPr>
            <p:cNvPr id="7" name="Picture 4" descr="表紙・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788" y="3115438"/>
              <a:ext cx="3960440" cy="374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6372200" y="6021288"/>
              <a:ext cx="2592288" cy="523220"/>
            </a:xfrm>
            <a:prstGeom prst="rect">
              <a:avLst/>
            </a:prstGeom>
            <a:noFill/>
          </p:spPr>
          <p:txBody>
            <a:bodyPr wrap="square" rtlCol="0">
              <a:spAutoFit/>
            </a:bodyPr>
            <a:lstStyle/>
            <a:p>
              <a:pPr algn="ctr"/>
              <a:r>
                <a:rPr kumimoji="1" lang="ja-JP" altLang="en-US" sz="2800" dirty="0">
                  <a:solidFill>
                    <a:srgbClr val="002060"/>
                  </a:solidFill>
                  <a:latin typeface="HGPｺﾞｼｯｸE" panose="020B0900000000000000" pitchFamily="50" charset="-128"/>
                  <a:ea typeface="HGPｺﾞｼｯｸE" panose="020B0900000000000000" pitchFamily="50" charset="-128"/>
                </a:rPr>
                <a:t>日本眼科医会</a:t>
              </a:r>
            </a:p>
          </p:txBody>
        </p:sp>
      </p:grpSp>
      <p:sp>
        <p:nvSpPr>
          <p:cNvPr id="4" name="フローチャート : 代替処理 3"/>
          <p:cNvSpPr/>
          <p:nvPr/>
        </p:nvSpPr>
        <p:spPr>
          <a:xfrm>
            <a:off x="755576" y="2399995"/>
            <a:ext cx="7416824" cy="694550"/>
          </a:xfrm>
          <a:prstGeom prst="flowChartAlternate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rgbClr val="002060"/>
                </a:solidFill>
                <a:latin typeface="+mj-ea"/>
                <a:ea typeface="+mj-ea"/>
              </a:rPr>
              <a:t>色のバリアフリーを進めましょう！</a:t>
            </a:r>
            <a:endParaRPr kumimoji="1" lang="ja-JP" altLang="en-US" sz="4000" dirty="0">
              <a:solidFill>
                <a:srgbClr val="002060"/>
              </a:solidFill>
              <a:latin typeface="+mj-ea"/>
              <a:ea typeface="+mj-ea"/>
            </a:endParaRPr>
          </a:p>
        </p:txBody>
      </p:sp>
    </p:spTree>
    <p:extLst>
      <p:ext uri="{BB962C8B-B14F-4D97-AF65-F5344CB8AC3E}">
        <p14:creationId xmlns:p14="http://schemas.microsoft.com/office/powerpoint/2010/main" val="403488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92E74536-A1AF-4973-943A-9CCA2965657E}"/>
              </a:ext>
            </a:extLst>
          </p:cNvPr>
          <p:cNvSpPr>
            <a:spLocks noGrp="1" noChangeArrowheads="1"/>
          </p:cNvSpPr>
          <p:nvPr>
            <p:ph type="title"/>
          </p:nvPr>
        </p:nvSpPr>
        <p:spPr>
          <a:xfrm>
            <a:off x="1350168" y="281531"/>
            <a:ext cx="6443663" cy="756047"/>
          </a:xfrm>
        </p:spPr>
        <p:txBody>
          <a:bodyPr/>
          <a:lstStyle/>
          <a:p>
            <a:r>
              <a:rPr lang="ja-JP" altLang="en-US" sz="2700" dirty="0">
                <a:latin typeface="ＭＳ Ｐゴシック" panose="020B0600070205080204" pitchFamily="50" charset="-128"/>
              </a:rPr>
              <a:t>使用上の注意　</a:t>
            </a:r>
            <a:endParaRPr lang="ja-JP" altLang="en-US" sz="2700" dirty="0">
              <a:latin typeface="ＭＳ Ｐゴシック" panose="020B0600070205080204" pitchFamily="50" charset="-128"/>
              <a:ea typeface="ヒラギノ丸ゴ Pro W4" charset="-128"/>
            </a:endParaRPr>
          </a:p>
        </p:txBody>
      </p:sp>
      <p:sp>
        <p:nvSpPr>
          <p:cNvPr id="2" name="正方形/長方形 1">
            <a:extLst>
              <a:ext uri="{FF2B5EF4-FFF2-40B4-BE49-F238E27FC236}">
                <a16:creationId xmlns:a16="http://schemas.microsoft.com/office/drawing/2014/main" id="{669D5831-D458-42E0-A2C9-8C457114B230}"/>
              </a:ext>
            </a:extLst>
          </p:cNvPr>
          <p:cNvSpPr/>
          <p:nvPr/>
        </p:nvSpPr>
        <p:spPr>
          <a:xfrm>
            <a:off x="107504" y="1071009"/>
            <a:ext cx="8784975" cy="5678478"/>
          </a:xfrm>
          <a:prstGeom prst="rect">
            <a:avLst/>
          </a:prstGeom>
        </p:spPr>
        <p:txBody>
          <a:bodyPr wrap="square">
            <a:spAutoFit/>
          </a:bodyPr>
          <a:lstStyle/>
          <a:p>
            <a:r>
              <a:rPr lang="ja-JP" altLang="en-US" sz="1350" dirty="0">
                <a:latin typeface="Calibri"/>
                <a:ea typeface="ＭＳ Ｐゴシック" panose="020B0600070205080204" pitchFamily="50" charset="-128"/>
              </a:rPr>
              <a:t>  </a:t>
            </a:r>
            <a:r>
              <a:rPr lang="ja-JP" altLang="en-US" sz="2000" dirty="0">
                <a:latin typeface="Calibri"/>
                <a:ea typeface="ＭＳ Ｐゴシック" panose="020B0600070205080204" pitchFamily="50" charset="-128"/>
              </a:rPr>
              <a:t>この教材は、学校医、児童生徒ならびに保護者、養護教諭や一般教職員などの学校関係者の方を対象とした、先天色覚異常と色のバリアフリーについての啓発教材です。学校保健の啓発にご活用いただけましたら幸いです。</a:t>
            </a:r>
            <a:endParaRPr lang="en-US" altLang="ja-JP" sz="2000" dirty="0">
              <a:latin typeface="Calibri"/>
              <a:ea typeface="ＭＳ Ｐゴシック" panose="020B0600070205080204" pitchFamily="50" charset="-128"/>
            </a:endParaRPr>
          </a:p>
          <a:p>
            <a:endParaRPr lang="ja-JP" altLang="en-US" sz="2000" dirty="0">
              <a:latin typeface="Calibri"/>
              <a:ea typeface="ＭＳ Ｐゴシック" panose="020B0600070205080204" pitchFamily="50" charset="-128"/>
            </a:endParaRPr>
          </a:p>
          <a:p>
            <a:r>
              <a:rPr lang="ja-JP" altLang="en-US" sz="2000" dirty="0">
                <a:latin typeface="Calibri"/>
                <a:ea typeface="ＭＳ Ｐゴシック" panose="020B0600070205080204" pitchFamily="50" charset="-128"/>
              </a:rPr>
              <a:t>　必要なスライドを抜き出して使用いただくことも可能です。</a:t>
            </a:r>
          </a:p>
          <a:p>
            <a:r>
              <a:rPr lang="ja-JP" altLang="en-US" sz="2000" dirty="0">
                <a:latin typeface="Calibri"/>
                <a:ea typeface="ＭＳ Ｐゴシック" panose="020B0600070205080204" pitchFamily="50" charset="-128"/>
              </a:rPr>
              <a:t>　ご使用の際は画像・イラスト・図表の改変は行わず、出典を明記してください。　</a:t>
            </a:r>
            <a:endParaRPr lang="en-US" altLang="ja-JP" sz="2000" dirty="0">
              <a:latin typeface="Calibri"/>
              <a:ea typeface="ＭＳ Ｐゴシック" panose="020B0600070205080204" pitchFamily="50" charset="-128"/>
            </a:endParaRPr>
          </a:p>
          <a:p>
            <a:r>
              <a:rPr lang="en-US" altLang="ja-JP" sz="2000" dirty="0">
                <a:latin typeface="Calibri"/>
                <a:ea typeface="ＭＳ Ｐゴシック" panose="020B0600070205080204" pitchFamily="50" charset="-128"/>
              </a:rPr>
              <a:t>  </a:t>
            </a:r>
            <a:r>
              <a:rPr lang="ja-JP" altLang="en-US" sz="2000" dirty="0">
                <a:latin typeface="Calibri"/>
                <a:ea typeface="ＭＳ Ｐゴシック" panose="020B0600070205080204" pitchFamily="50" charset="-128"/>
              </a:rPr>
              <a:t> 学校保健以外の目的での使用、営利目的の使用は禁止します。　</a:t>
            </a:r>
            <a:endParaRPr lang="en-US" altLang="ja-JP" sz="2000" dirty="0">
              <a:latin typeface="Calibri"/>
              <a:ea typeface="ＭＳ Ｐゴシック" panose="020B0600070205080204" pitchFamily="50" charset="-128"/>
            </a:endParaRPr>
          </a:p>
          <a:p>
            <a:endParaRPr lang="en-US" altLang="ja-JP" sz="2000" dirty="0">
              <a:latin typeface="Calibri"/>
              <a:ea typeface="ＭＳ Ｐゴシック" panose="020B0600070205080204" pitchFamily="50" charset="-128"/>
            </a:endParaRPr>
          </a:p>
          <a:p>
            <a:r>
              <a:rPr lang="ja-JP" altLang="en-US" sz="1600" dirty="0">
                <a:latin typeface="+mn-ea"/>
              </a:rPr>
              <a:t>　なお、この教材を作成するにあたり、以下の資料からの転載 、また一部改変して引用をしております。</a:t>
            </a:r>
            <a:endParaRPr lang="en-US" altLang="ja-JP" sz="1600" dirty="0">
              <a:latin typeface="+mn-ea"/>
            </a:endParaRPr>
          </a:p>
          <a:p>
            <a:r>
              <a:rPr lang="ja-JP" altLang="en-US" sz="1600" dirty="0">
                <a:latin typeface="+mn-ea"/>
              </a:rPr>
              <a:t>　　　・公益財団法人日本学校保健会　「学校保健」ポータルサイト</a:t>
            </a:r>
            <a:endParaRPr lang="en-US" altLang="ja-JP" sz="1600" dirty="0">
              <a:latin typeface="+mn-ea"/>
            </a:endParaRPr>
          </a:p>
          <a:p>
            <a:r>
              <a:rPr lang="ja-JP" altLang="en-US" sz="1600" dirty="0">
                <a:latin typeface="+mn-ea"/>
              </a:rPr>
              <a:t>　　　　　　「学校における色覚に関する資料」</a:t>
            </a:r>
            <a:endParaRPr lang="en-US" altLang="ja-JP" sz="1600" dirty="0">
              <a:latin typeface="+mn-ea"/>
            </a:endParaRPr>
          </a:p>
          <a:p>
            <a:r>
              <a:rPr lang="ja-JP" altLang="en-US" sz="1600" dirty="0">
                <a:latin typeface="+mn-ea"/>
              </a:rPr>
              <a:t>　　　　　　「みんなが見やすい色環境」</a:t>
            </a:r>
            <a:endParaRPr lang="en-US" altLang="ja-JP" sz="1600" dirty="0">
              <a:latin typeface="+mn-ea"/>
            </a:endParaRPr>
          </a:p>
          <a:p>
            <a:r>
              <a:rPr lang="ja-JP" altLang="en-US" sz="1600" dirty="0">
                <a:latin typeface="+mn-ea"/>
              </a:rPr>
              <a:t>　　　・京都府眼科医会・京都府眼科学校医会</a:t>
            </a:r>
            <a:endParaRPr lang="en-US" altLang="ja-JP" sz="1600" dirty="0">
              <a:latin typeface="+mn-ea"/>
            </a:endParaRPr>
          </a:p>
          <a:p>
            <a:r>
              <a:rPr lang="ja-JP" altLang="en-US" sz="1600" dirty="0">
                <a:solidFill>
                  <a:prstClr val="black"/>
                </a:solidFill>
                <a:latin typeface="+mn-ea"/>
              </a:rPr>
              <a:t>　　　　　　「先天色覚異常と色覚バリアフリー」</a:t>
            </a:r>
            <a:endParaRPr lang="en-US" altLang="ja-JP" sz="1600" dirty="0">
              <a:solidFill>
                <a:prstClr val="black"/>
              </a:solidFill>
              <a:latin typeface="+mn-ea"/>
            </a:endParaRPr>
          </a:p>
          <a:p>
            <a:r>
              <a:rPr lang="ja-JP" altLang="en-US" sz="1600" dirty="0">
                <a:solidFill>
                  <a:prstClr val="black"/>
                </a:solidFill>
                <a:latin typeface="+mn-ea"/>
              </a:rPr>
              <a:t>　 　 ・公益社団法人日本眼科医会　会員自作教材</a:t>
            </a:r>
            <a:r>
              <a:rPr lang="en-US" altLang="ja-JP" sz="1600" dirty="0">
                <a:solidFill>
                  <a:prstClr val="black"/>
                </a:solidFill>
                <a:latin typeface="+mn-ea"/>
              </a:rPr>
              <a:t>CD</a:t>
            </a:r>
          </a:p>
          <a:p>
            <a:r>
              <a:rPr lang="ja-JP" altLang="en-US" sz="1600" dirty="0">
                <a:solidFill>
                  <a:prstClr val="black"/>
                </a:solidFill>
                <a:latin typeface="+mn-ea"/>
              </a:rPr>
              <a:t>　　　　　　「色覚バリアフリー第</a:t>
            </a:r>
            <a:r>
              <a:rPr lang="en-US" altLang="ja-JP" sz="1600" dirty="0">
                <a:solidFill>
                  <a:prstClr val="black"/>
                </a:solidFill>
                <a:latin typeface="+mn-ea"/>
              </a:rPr>
              <a:t>1</a:t>
            </a:r>
            <a:r>
              <a:rPr lang="ja-JP" altLang="en-US" sz="1600" dirty="0">
                <a:solidFill>
                  <a:prstClr val="black"/>
                </a:solidFill>
                <a:latin typeface="+mn-ea"/>
              </a:rPr>
              <a:t>集」</a:t>
            </a:r>
            <a:endParaRPr lang="en-US" altLang="ja-JP" sz="1600" dirty="0">
              <a:solidFill>
                <a:prstClr val="black"/>
              </a:solidFill>
              <a:latin typeface="+mn-ea"/>
            </a:endParaRPr>
          </a:p>
          <a:p>
            <a:r>
              <a:rPr lang="ja-JP" altLang="en-US" sz="1600" dirty="0">
                <a:solidFill>
                  <a:prstClr val="black"/>
                </a:solidFill>
                <a:latin typeface="+mn-ea"/>
              </a:rPr>
              <a:t>　　　　　　「学校現場における色覚バリアフリー」</a:t>
            </a:r>
            <a:endParaRPr lang="en-US" altLang="ja-JP" sz="1600" dirty="0">
              <a:solidFill>
                <a:prstClr val="black"/>
              </a:solidFill>
              <a:latin typeface="+mn-ea"/>
            </a:endParaRPr>
          </a:p>
          <a:p>
            <a:r>
              <a:rPr lang="ja-JP" altLang="en-US" sz="1600" dirty="0">
                <a:solidFill>
                  <a:prstClr val="black"/>
                </a:solidFill>
                <a:latin typeface="+mn-ea"/>
              </a:rPr>
              <a:t>　　 ・中村かおる：混同しやすい色の組み合わせ（第</a:t>
            </a:r>
            <a:r>
              <a:rPr lang="en-US" altLang="ja-JP" sz="1600" dirty="0">
                <a:solidFill>
                  <a:prstClr val="black"/>
                </a:solidFill>
                <a:latin typeface="+mn-ea"/>
              </a:rPr>
              <a:t>60</a:t>
            </a:r>
            <a:r>
              <a:rPr lang="ja-JP" altLang="en-US" sz="1600" dirty="0">
                <a:solidFill>
                  <a:prstClr val="black"/>
                </a:solidFill>
                <a:latin typeface="+mn-ea"/>
              </a:rPr>
              <a:t>回日本眼科臨床学会</a:t>
            </a:r>
            <a:r>
              <a:rPr lang="en-US" altLang="ja-JP" sz="1600" dirty="0">
                <a:solidFill>
                  <a:prstClr val="black"/>
                </a:solidFill>
                <a:latin typeface="+mn-ea"/>
              </a:rPr>
              <a:t>IC2-22</a:t>
            </a:r>
            <a:r>
              <a:rPr lang="ja-JP" altLang="en-US" sz="1600" dirty="0">
                <a:solidFill>
                  <a:prstClr val="black"/>
                </a:solidFill>
                <a:latin typeface="+mn-ea"/>
              </a:rPr>
              <a:t>スライド）</a:t>
            </a:r>
            <a:endParaRPr lang="en-US" altLang="ja-JP" sz="1600" dirty="0">
              <a:solidFill>
                <a:prstClr val="black"/>
              </a:solidFill>
              <a:latin typeface="+mn-ea"/>
            </a:endParaRPr>
          </a:p>
          <a:p>
            <a:r>
              <a:rPr lang="ja-JP" altLang="en-US" sz="1600" dirty="0">
                <a:solidFill>
                  <a:prstClr val="black"/>
                </a:solidFill>
                <a:latin typeface="+mn-ea"/>
              </a:rPr>
              <a:t>　　</a:t>
            </a:r>
            <a:endParaRPr lang="en-US" altLang="ja-JP" sz="1350" dirty="0">
              <a:solidFill>
                <a:prstClr val="black"/>
              </a:solidFill>
              <a:latin typeface="+mn-ea"/>
            </a:endParaRPr>
          </a:p>
          <a:p>
            <a:endParaRPr lang="ja-JP" altLang="en-US" sz="1350" dirty="0">
              <a:solidFill>
                <a:prstClr val="black"/>
              </a:solidFill>
              <a:latin typeface="Calibri"/>
              <a:ea typeface="ＭＳ Ｐゴシック" panose="020B0600070205080204"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val 13"/>
          <p:cNvSpPr>
            <a:spLocks noChangeArrowheads="1"/>
          </p:cNvSpPr>
          <p:nvPr/>
        </p:nvSpPr>
        <p:spPr bwMode="auto">
          <a:xfrm>
            <a:off x="849313" y="2482850"/>
            <a:ext cx="2743200" cy="2667000"/>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8195" name="Rectangle 14" descr="市松模様 (大)"/>
          <p:cNvSpPr>
            <a:spLocks noChangeArrowheads="1"/>
          </p:cNvSpPr>
          <p:nvPr/>
        </p:nvSpPr>
        <p:spPr bwMode="auto">
          <a:xfrm>
            <a:off x="2487613" y="2863850"/>
            <a:ext cx="304800" cy="533400"/>
          </a:xfrm>
          <a:prstGeom prst="rect">
            <a:avLst/>
          </a:prstGeom>
          <a:pattFill prst="lgCheck">
            <a:fgClr>
              <a:srgbClr val="FFFF99"/>
            </a:fgClr>
            <a:bgClr>
              <a:srgbClr val="FFFFFF"/>
            </a:bgClr>
          </a:pattFill>
          <a:ln w="12700">
            <a:solidFill>
              <a:schemeClr val="tx1"/>
            </a:solidFill>
            <a:miter lim="800000"/>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8196" name="Rectangle 15" descr="市松模様 (大)"/>
          <p:cNvSpPr>
            <a:spLocks noChangeArrowheads="1"/>
          </p:cNvSpPr>
          <p:nvPr/>
        </p:nvSpPr>
        <p:spPr bwMode="auto">
          <a:xfrm>
            <a:off x="3135313" y="3702050"/>
            <a:ext cx="304800" cy="533400"/>
          </a:xfrm>
          <a:prstGeom prst="rect">
            <a:avLst/>
          </a:prstGeom>
          <a:pattFill prst="lgCheck">
            <a:fgClr>
              <a:srgbClr val="FFFF99"/>
            </a:fgClr>
            <a:bgClr>
              <a:srgbClr val="FFFFFF"/>
            </a:bgClr>
          </a:pattFill>
          <a:ln w="12700">
            <a:solidFill>
              <a:schemeClr val="tx1"/>
            </a:solidFill>
            <a:miter lim="800000"/>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8197" name="Rectangle 16" descr="市松模様 (大)"/>
          <p:cNvSpPr>
            <a:spLocks noChangeArrowheads="1"/>
          </p:cNvSpPr>
          <p:nvPr/>
        </p:nvSpPr>
        <p:spPr bwMode="auto">
          <a:xfrm>
            <a:off x="1611313" y="2787650"/>
            <a:ext cx="304800" cy="533400"/>
          </a:xfrm>
          <a:prstGeom prst="rect">
            <a:avLst/>
          </a:prstGeom>
          <a:pattFill prst="lgCheck">
            <a:fgClr>
              <a:srgbClr val="FFFF99"/>
            </a:fgClr>
            <a:bgClr>
              <a:srgbClr val="FFFFFF"/>
            </a:bgClr>
          </a:pattFill>
          <a:ln w="12700">
            <a:solidFill>
              <a:schemeClr val="tx1"/>
            </a:solidFill>
            <a:miter lim="800000"/>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8198" name="Rectangle 17" descr="市松模様 (大)"/>
          <p:cNvSpPr>
            <a:spLocks noChangeArrowheads="1"/>
          </p:cNvSpPr>
          <p:nvPr/>
        </p:nvSpPr>
        <p:spPr bwMode="auto">
          <a:xfrm>
            <a:off x="1306513" y="4159250"/>
            <a:ext cx="304800" cy="533400"/>
          </a:xfrm>
          <a:prstGeom prst="rect">
            <a:avLst/>
          </a:prstGeom>
          <a:pattFill prst="lgCheck">
            <a:fgClr>
              <a:srgbClr val="FFFF99"/>
            </a:fgClr>
            <a:bgClr>
              <a:srgbClr val="FFFFFF"/>
            </a:bgClr>
          </a:pattFill>
          <a:ln w="12700">
            <a:solidFill>
              <a:schemeClr val="tx1"/>
            </a:solidFill>
            <a:miter lim="800000"/>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8199" name="Text Box 43"/>
          <p:cNvSpPr txBox="1">
            <a:spLocks noChangeArrowheads="1"/>
          </p:cNvSpPr>
          <p:nvPr/>
        </p:nvSpPr>
        <p:spPr bwMode="auto">
          <a:xfrm>
            <a:off x="3849688" y="2697163"/>
            <a:ext cx="5294312"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sz="1400" b="0"/>
              <a:t>すいたい</a:t>
            </a:r>
          </a:p>
          <a:p>
            <a:pPr>
              <a:spcBef>
                <a:spcPct val="0"/>
              </a:spcBef>
              <a:buFontTx/>
              <a:buNone/>
            </a:pPr>
            <a:r>
              <a:rPr lang="ja-JP" altLang="en-US" sz="2400" b="0"/>
              <a:t>錐体　　　</a:t>
            </a:r>
            <a:r>
              <a:rPr kumimoji="0" lang="ja-JP" altLang="en-US" sz="2400" b="0"/>
              <a:t>は 明るいところで働き</a:t>
            </a:r>
          </a:p>
          <a:p>
            <a:pPr>
              <a:spcBef>
                <a:spcPct val="0"/>
              </a:spcBef>
              <a:buFontTx/>
              <a:buNone/>
            </a:pPr>
            <a:r>
              <a:rPr kumimoji="0" lang="ja-JP" altLang="en-US" sz="2400" b="0"/>
              <a:t>		色や形を見分けます</a:t>
            </a:r>
          </a:p>
        </p:txBody>
      </p:sp>
      <p:sp>
        <p:nvSpPr>
          <p:cNvPr id="8200" name="Oval 44"/>
          <p:cNvSpPr>
            <a:spLocks noChangeArrowheads="1"/>
          </p:cNvSpPr>
          <p:nvPr/>
        </p:nvSpPr>
        <p:spPr bwMode="auto">
          <a:xfrm>
            <a:off x="4637088" y="2849563"/>
            <a:ext cx="457200" cy="457200"/>
          </a:xfrm>
          <a:prstGeom prst="ellipse">
            <a:avLst/>
          </a:prstGeom>
          <a:no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sz="1800" b="0">
              <a:solidFill>
                <a:srgbClr val="009900"/>
              </a:solidFill>
            </a:endParaRPr>
          </a:p>
        </p:txBody>
      </p:sp>
      <p:sp>
        <p:nvSpPr>
          <p:cNvPr id="8201" name="Text Box 45"/>
          <p:cNvSpPr txBox="1">
            <a:spLocks noChangeArrowheads="1"/>
          </p:cNvSpPr>
          <p:nvPr/>
        </p:nvSpPr>
        <p:spPr bwMode="auto">
          <a:xfrm>
            <a:off x="928688" y="404664"/>
            <a:ext cx="7323087" cy="579438"/>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b="0" dirty="0"/>
              <a:t>視細胞には杆体と錐体の二種類あります</a:t>
            </a:r>
          </a:p>
        </p:txBody>
      </p:sp>
      <p:sp>
        <p:nvSpPr>
          <p:cNvPr id="8202" name="Text Box 47"/>
          <p:cNvSpPr txBox="1">
            <a:spLocks noChangeArrowheads="1"/>
          </p:cNvSpPr>
          <p:nvPr/>
        </p:nvSpPr>
        <p:spPr bwMode="auto">
          <a:xfrm>
            <a:off x="3863975" y="1301750"/>
            <a:ext cx="48482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sz="1400" b="0"/>
              <a:t>かんたい</a:t>
            </a:r>
          </a:p>
          <a:p>
            <a:pPr>
              <a:spcBef>
                <a:spcPct val="0"/>
              </a:spcBef>
              <a:buFontTx/>
              <a:buNone/>
            </a:pPr>
            <a:r>
              <a:rPr lang="ja-JP" altLang="en-US" sz="2400" b="0"/>
              <a:t>杆体　　　は わずかな光を感じます</a:t>
            </a:r>
            <a:endParaRPr kumimoji="0" lang="ja-JP" altLang="en-US" sz="2400" b="0"/>
          </a:p>
        </p:txBody>
      </p:sp>
      <p:sp>
        <p:nvSpPr>
          <p:cNvPr id="8203" name="Rectangle 79" descr="市松模様 (大)"/>
          <p:cNvSpPr>
            <a:spLocks noChangeArrowheads="1"/>
          </p:cNvSpPr>
          <p:nvPr/>
        </p:nvSpPr>
        <p:spPr bwMode="auto">
          <a:xfrm>
            <a:off x="4740275" y="1411288"/>
            <a:ext cx="304800" cy="533400"/>
          </a:xfrm>
          <a:prstGeom prst="rect">
            <a:avLst/>
          </a:prstGeom>
          <a:pattFill prst="lgCheck">
            <a:fgClr>
              <a:srgbClr val="FFFF99"/>
            </a:fgClr>
            <a:bgClr>
              <a:srgbClr val="FFFFFF"/>
            </a:bgClr>
          </a:pattFill>
          <a:ln w="12700">
            <a:solidFill>
              <a:schemeClr val="tx1"/>
            </a:solidFill>
            <a:miter lim="800000"/>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grpSp>
        <p:nvGrpSpPr>
          <p:cNvPr id="8204" name="Group 93"/>
          <p:cNvGrpSpPr>
            <a:grpSpLocks/>
          </p:cNvGrpSpPr>
          <p:nvPr/>
        </p:nvGrpSpPr>
        <p:grpSpPr bwMode="auto">
          <a:xfrm>
            <a:off x="4122738" y="4046539"/>
            <a:ext cx="3733800" cy="1878013"/>
            <a:chOff x="2597" y="2549"/>
            <a:chExt cx="2352" cy="1183"/>
          </a:xfrm>
        </p:grpSpPr>
        <p:sp>
          <p:nvSpPr>
            <p:cNvPr id="8226" name="Text Box 2"/>
            <p:cNvSpPr txBox="1">
              <a:spLocks noChangeArrowheads="1"/>
            </p:cNvSpPr>
            <p:nvPr/>
          </p:nvSpPr>
          <p:spPr bwMode="auto">
            <a:xfrm>
              <a:off x="2597" y="2549"/>
              <a:ext cx="2352" cy="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50000"/>
                </a:spcBef>
                <a:buFontTx/>
                <a:buNone/>
              </a:pPr>
              <a:r>
                <a:rPr kumimoji="0" lang="ja-JP" altLang="en-US" sz="2000" b="0" dirty="0"/>
                <a:t>３種類の錐体があり、それぞれ</a:t>
              </a:r>
            </a:p>
            <a:p>
              <a:pPr>
                <a:spcBef>
                  <a:spcPct val="50000"/>
                </a:spcBef>
                <a:buFontTx/>
                <a:buNone/>
              </a:pPr>
              <a:endParaRPr kumimoji="0" lang="ja-JP" altLang="en-US" sz="800" b="0" dirty="0"/>
            </a:p>
            <a:p>
              <a:pPr>
                <a:spcBef>
                  <a:spcPct val="50000"/>
                </a:spcBef>
                <a:buFontTx/>
                <a:buNone/>
              </a:pPr>
              <a:r>
                <a:rPr kumimoji="0" lang="ja-JP" altLang="en-US" sz="2000" b="0" dirty="0"/>
                <a:t>　　　</a:t>
              </a:r>
              <a:r>
                <a:rPr kumimoji="0" lang="ja-JP" altLang="en-US" sz="800" b="0" dirty="0"/>
                <a:t>　　　　　　　　　　　</a:t>
              </a:r>
              <a:endParaRPr kumimoji="0" lang="en-US" altLang="ja-JP" sz="2000" dirty="0"/>
            </a:p>
            <a:p>
              <a:pPr>
                <a:spcBef>
                  <a:spcPct val="50000"/>
                </a:spcBef>
                <a:buFontTx/>
                <a:buNone/>
              </a:pPr>
              <a:endParaRPr lang="ja-JP" altLang="en-US" sz="800" dirty="0"/>
            </a:p>
            <a:p>
              <a:pPr>
                <a:spcBef>
                  <a:spcPct val="50000"/>
                </a:spcBef>
                <a:buFontTx/>
                <a:buNone/>
              </a:pPr>
              <a:endParaRPr kumimoji="0" lang="ja-JP" altLang="en-US" sz="800" b="0" dirty="0"/>
            </a:p>
            <a:p>
              <a:pPr>
                <a:spcBef>
                  <a:spcPct val="50000"/>
                </a:spcBef>
                <a:buFontTx/>
                <a:buNone/>
              </a:pPr>
              <a:r>
                <a:rPr kumimoji="0" lang="ja-JP" altLang="en-US" sz="2000" b="0" dirty="0"/>
                <a:t>３ 種類の視物質を持っています</a:t>
              </a:r>
            </a:p>
          </p:txBody>
        </p:sp>
        <p:grpSp>
          <p:nvGrpSpPr>
            <p:cNvPr id="8227" name="Group 90"/>
            <p:cNvGrpSpPr>
              <a:grpSpLocks/>
            </p:cNvGrpSpPr>
            <p:nvPr/>
          </p:nvGrpSpPr>
          <p:grpSpPr bwMode="auto">
            <a:xfrm>
              <a:off x="2890" y="2892"/>
              <a:ext cx="1651" cy="336"/>
              <a:chOff x="2890" y="2892"/>
              <a:chExt cx="1651" cy="336"/>
            </a:xfrm>
          </p:grpSpPr>
          <p:grpSp>
            <p:nvGrpSpPr>
              <p:cNvPr id="8228" name="図形グループ 15"/>
              <p:cNvGrpSpPr>
                <a:grpSpLocks/>
              </p:cNvGrpSpPr>
              <p:nvPr/>
            </p:nvGrpSpPr>
            <p:grpSpPr bwMode="auto">
              <a:xfrm>
                <a:off x="2890" y="2892"/>
                <a:ext cx="409" cy="336"/>
                <a:chOff x="5615782" y="2276475"/>
                <a:chExt cx="649287" cy="533400"/>
              </a:xfrm>
            </p:grpSpPr>
            <p:sp>
              <p:nvSpPr>
                <p:cNvPr id="8235" name="Oval 6"/>
                <p:cNvSpPr>
                  <a:spLocks noChangeArrowheads="1"/>
                </p:cNvSpPr>
                <p:nvPr/>
              </p:nvSpPr>
              <p:spPr bwMode="auto">
                <a:xfrm>
                  <a:off x="5673725" y="2276475"/>
                  <a:ext cx="533400" cy="533400"/>
                </a:xfrm>
                <a:prstGeom prst="ellipse">
                  <a:avLst/>
                </a:prstGeom>
                <a:solidFill>
                  <a:srgbClr val="FF5050"/>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2400">
                    <a:solidFill>
                      <a:schemeClr val="bg1"/>
                    </a:solidFill>
                  </a:endParaRPr>
                </a:p>
              </p:txBody>
            </p:sp>
            <p:sp>
              <p:nvSpPr>
                <p:cNvPr id="8236" name="Text Box 30"/>
                <p:cNvSpPr txBox="1">
                  <a:spLocks noChangeArrowheads="1"/>
                </p:cNvSpPr>
                <p:nvPr/>
              </p:nvSpPr>
              <p:spPr bwMode="auto">
                <a:xfrm>
                  <a:off x="5615782" y="2309813"/>
                  <a:ext cx="649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2400">
                      <a:solidFill>
                        <a:schemeClr val="bg1"/>
                      </a:solidFill>
                    </a:rPr>
                    <a:t>赤</a:t>
                  </a:r>
                </a:p>
              </p:txBody>
            </p:sp>
          </p:grpSp>
          <p:grpSp>
            <p:nvGrpSpPr>
              <p:cNvPr id="8229" name="図形グループ 16"/>
              <p:cNvGrpSpPr>
                <a:grpSpLocks/>
              </p:cNvGrpSpPr>
              <p:nvPr/>
            </p:nvGrpSpPr>
            <p:grpSpPr bwMode="auto">
              <a:xfrm>
                <a:off x="3489" y="2892"/>
                <a:ext cx="408" cy="336"/>
                <a:chOff x="5615782" y="3068638"/>
                <a:chExt cx="649287" cy="533400"/>
              </a:xfrm>
            </p:grpSpPr>
            <p:sp>
              <p:nvSpPr>
                <p:cNvPr id="8233" name="Oval 9"/>
                <p:cNvSpPr>
                  <a:spLocks noChangeArrowheads="1"/>
                </p:cNvSpPr>
                <p:nvPr/>
              </p:nvSpPr>
              <p:spPr bwMode="auto">
                <a:xfrm>
                  <a:off x="5673725" y="3068638"/>
                  <a:ext cx="533400" cy="533400"/>
                </a:xfrm>
                <a:prstGeom prst="ellipse">
                  <a:avLst/>
                </a:prstGeom>
                <a:solidFill>
                  <a:srgbClr val="33CC33"/>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sz="2400" b="0">
                    <a:solidFill>
                      <a:srgbClr val="009900"/>
                    </a:solidFill>
                  </a:endParaRPr>
                </a:p>
              </p:txBody>
            </p:sp>
            <p:sp>
              <p:nvSpPr>
                <p:cNvPr id="8234" name="Text Box 32"/>
                <p:cNvSpPr txBox="1">
                  <a:spLocks noChangeArrowheads="1"/>
                </p:cNvSpPr>
                <p:nvPr/>
              </p:nvSpPr>
              <p:spPr bwMode="auto">
                <a:xfrm>
                  <a:off x="5615782" y="3084513"/>
                  <a:ext cx="649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2400">
                      <a:solidFill>
                        <a:schemeClr val="bg1"/>
                      </a:solidFill>
                    </a:rPr>
                    <a:t>緑</a:t>
                  </a:r>
                </a:p>
              </p:txBody>
            </p:sp>
          </p:grpSp>
          <p:grpSp>
            <p:nvGrpSpPr>
              <p:cNvPr id="8230" name="図形グループ 17"/>
              <p:cNvGrpSpPr>
                <a:grpSpLocks/>
              </p:cNvGrpSpPr>
              <p:nvPr/>
            </p:nvGrpSpPr>
            <p:grpSpPr bwMode="auto">
              <a:xfrm>
                <a:off x="4087" y="2892"/>
                <a:ext cx="454" cy="336"/>
                <a:chOff x="5580063" y="3787778"/>
                <a:chExt cx="720725" cy="533400"/>
              </a:xfrm>
            </p:grpSpPr>
            <p:sp>
              <p:nvSpPr>
                <p:cNvPr id="8231" name="Oval 11"/>
                <p:cNvSpPr>
                  <a:spLocks noChangeArrowheads="1"/>
                </p:cNvSpPr>
                <p:nvPr/>
              </p:nvSpPr>
              <p:spPr bwMode="auto">
                <a:xfrm>
                  <a:off x="5673725" y="3787778"/>
                  <a:ext cx="533400" cy="533400"/>
                </a:xfrm>
                <a:prstGeom prst="ellipse">
                  <a:avLst/>
                </a:prstGeom>
                <a:solidFill>
                  <a:srgbClr val="3366FF"/>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sz="2400" b="0">
                    <a:solidFill>
                      <a:srgbClr val="009900"/>
                    </a:solidFill>
                  </a:endParaRPr>
                </a:p>
              </p:txBody>
            </p:sp>
            <p:sp>
              <p:nvSpPr>
                <p:cNvPr id="8232" name="Text Box 35"/>
                <p:cNvSpPr txBox="1">
                  <a:spLocks noChangeArrowheads="1"/>
                </p:cNvSpPr>
                <p:nvPr/>
              </p:nvSpPr>
              <p:spPr bwMode="auto">
                <a:xfrm>
                  <a:off x="5580063" y="3822703"/>
                  <a:ext cx="72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2400">
                      <a:solidFill>
                        <a:schemeClr val="bg1"/>
                      </a:solidFill>
                    </a:rPr>
                    <a:t>青</a:t>
                  </a:r>
                </a:p>
              </p:txBody>
            </p:sp>
          </p:grpSp>
        </p:grpSp>
      </p:grpSp>
      <p:grpSp>
        <p:nvGrpSpPr>
          <p:cNvPr id="8205" name="図形グループ 16"/>
          <p:cNvGrpSpPr>
            <a:grpSpLocks/>
          </p:cNvGrpSpPr>
          <p:nvPr/>
        </p:nvGrpSpPr>
        <p:grpSpPr bwMode="auto">
          <a:xfrm>
            <a:off x="995363" y="3008313"/>
            <a:ext cx="647700" cy="533400"/>
            <a:chOff x="5615782" y="3068638"/>
            <a:chExt cx="649287" cy="533400"/>
          </a:xfrm>
        </p:grpSpPr>
        <p:sp>
          <p:nvSpPr>
            <p:cNvPr id="8224" name="Oval 9"/>
            <p:cNvSpPr>
              <a:spLocks noChangeArrowheads="1"/>
            </p:cNvSpPr>
            <p:nvPr/>
          </p:nvSpPr>
          <p:spPr bwMode="auto">
            <a:xfrm>
              <a:off x="5673725" y="3068638"/>
              <a:ext cx="533400" cy="533400"/>
            </a:xfrm>
            <a:prstGeom prst="ellipse">
              <a:avLst/>
            </a:prstGeom>
            <a:solidFill>
              <a:srgbClr val="33CC33"/>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8225" name="Text Box 32"/>
            <p:cNvSpPr txBox="1">
              <a:spLocks noChangeArrowheads="1"/>
            </p:cNvSpPr>
            <p:nvPr/>
          </p:nvSpPr>
          <p:spPr bwMode="auto">
            <a:xfrm>
              <a:off x="5615782" y="3084513"/>
              <a:ext cx="649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kumimoji="0" lang="ja-JP" altLang="en-US" sz="2400">
                  <a:solidFill>
                    <a:schemeClr val="bg1"/>
                  </a:solidFill>
                </a:rPr>
                <a:t>緑</a:t>
              </a:r>
              <a:endParaRPr kumimoji="0" lang="ja-JP" altLang="en-US"/>
            </a:p>
          </p:txBody>
        </p:sp>
      </p:grpSp>
      <p:grpSp>
        <p:nvGrpSpPr>
          <p:cNvPr id="8206" name="図形グループ 16"/>
          <p:cNvGrpSpPr>
            <a:grpSpLocks/>
          </p:cNvGrpSpPr>
          <p:nvPr/>
        </p:nvGrpSpPr>
        <p:grpSpPr bwMode="auto">
          <a:xfrm>
            <a:off x="2416175" y="3630613"/>
            <a:ext cx="647700" cy="533400"/>
            <a:chOff x="5615782" y="3068638"/>
            <a:chExt cx="649287" cy="533400"/>
          </a:xfrm>
        </p:grpSpPr>
        <p:sp>
          <p:nvSpPr>
            <p:cNvPr id="8222" name="Oval 9"/>
            <p:cNvSpPr>
              <a:spLocks noChangeArrowheads="1"/>
            </p:cNvSpPr>
            <p:nvPr/>
          </p:nvSpPr>
          <p:spPr bwMode="auto">
            <a:xfrm>
              <a:off x="5673725" y="3068638"/>
              <a:ext cx="533400" cy="533400"/>
            </a:xfrm>
            <a:prstGeom prst="ellipse">
              <a:avLst/>
            </a:prstGeom>
            <a:solidFill>
              <a:srgbClr val="33CC33"/>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8223" name="Text Box 32"/>
            <p:cNvSpPr txBox="1">
              <a:spLocks noChangeArrowheads="1"/>
            </p:cNvSpPr>
            <p:nvPr/>
          </p:nvSpPr>
          <p:spPr bwMode="auto">
            <a:xfrm>
              <a:off x="5615782" y="3084513"/>
              <a:ext cx="649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kumimoji="0" lang="ja-JP" altLang="en-US" sz="2400">
                  <a:solidFill>
                    <a:schemeClr val="bg1"/>
                  </a:solidFill>
                </a:rPr>
                <a:t>緑</a:t>
              </a:r>
              <a:endParaRPr kumimoji="0" lang="ja-JP" altLang="en-US"/>
            </a:p>
          </p:txBody>
        </p:sp>
      </p:grpSp>
      <p:grpSp>
        <p:nvGrpSpPr>
          <p:cNvPr id="8207" name="図形グループ 17"/>
          <p:cNvGrpSpPr>
            <a:grpSpLocks/>
          </p:cNvGrpSpPr>
          <p:nvPr/>
        </p:nvGrpSpPr>
        <p:grpSpPr bwMode="auto">
          <a:xfrm>
            <a:off x="2798763" y="3081338"/>
            <a:ext cx="720725" cy="533400"/>
            <a:chOff x="5580063" y="3787778"/>
            <a:chExt cx="720725" cy="533400"/>
          </a:xfrm>
        </p:grpSpPr>
        <p:sp>
          <p:nvSpPr>
            <p:cNvPr id="8220" name="Oval 11"/>
            <p:cNvSpPr>
              <a:spLocks noChangeArrowheads="1"/>
            </p:cNvSpPr>
            <p:nvPr/>
          </p:nvSpPr>
          <p:spPr bwMode="auto">
            <a:xfrm>
              <a:off x="5673725" y="3787778"/>
              <a:ext cx="533400" cy="533400"/>
            </a:xfrm>
            <a:prstGeom prst="ellipse">
              <a:avLst/>
            </a:prstGeom>
            <a:solidFill>
              <a:srgbClr val="3366FF"/>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8221" name="Text Box 35"/>
            <p:cNvSpPr txBox="1">
              <a:spLocks noChangeArrowheads="1"/>
            </p:cNvSpPr>
            <p:nvPr/>
          </p:nvSpPr>
          <p:spPr bwMode="auto">
            <a:xfrm>
              <a:off x="5580063" y="3822703"/>
              <a:ext cx="72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kumimoji="0" lang="ja-JP" altLang="en-US" sz="2400">
                  <a:solidFill>
                    <a:schemeClr val="bg1"/>
                  </a:solidFill>
                </a:rPr>
                <a:t>青</a:t>
              </a:r>
              <a:endParaRPr kumimoji="0" lang="ja-JP" altLang="en-US"/>
            </a:p>
          </p:txBody>
        </p:sp>
      </p:grpSp>
      <p:grpSp>
        <p:nvGrpSpPr>
          <p:cNvPr id="8208" name="図形グループ 17"/>
          <p:cNvGrpSpPr>
            <a:grpSpLocks/>
          </p:cNvGrpSpPr>
          <p:nvPr/>
        </p:nvGrpSpPr>
        <p:grpSpPr bwMode="auto">
          <a:xfrm>
            <a:off x="1711325" y="3617913"/>
            <a:ext cx="720725" cy="533400"/>
            <a:chOff x="5580063" y="3787778"/>
            <a:chExt cx="720725" cy="533400"/>
          </a:xfrm>
        </p:grpSpPr>
        <p:sp>
          <p:nvSpPr>
            <p:cNvPr id="8218" name="Oval 11"/>
            <p:cNvSpPr>
              <a:spLocks noChangeArrowheads="1"/>
            </p:cNvSpPr>
            <p:nvPr/>
          </p:nvSpPr>
          <p:spPr bwMode="auto">
            <a:xfrm>
              <a:off x="5673725" y="3787778"/>
              <a:ext cx="533400" cy="533400"/>
            </a:xfrm>
            <a:prstGeom prst="ellipse">
              <a:avLst/>
            </a:prstGeom>
            <a:solidFill>
              <a:srgbClr val="3366FF"/>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8219" name="Text Box 35"/>
            <p:cNvSpPr txBox="1">
              <a:spLocks noChangeArrowheads="1"/>
            </p:cNvSpPr>
            <p:nvPr/>
          </p:nvSpPr>
          <p:spPr bwMode="auto">
            <a:xfrm>
              <a:off x="5580063" y="3822703"/>
              <a:ext cx="72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kumimoji="0" lang="ja-JP" altLang="en-US" sz="2400">
                  <a:solidFill>
                    <a:schemeClr val="bg1"/>
                  </a:solidFill>
                </a:rPr>
                <a:t>青</a:t>
              </a:r>
              <a:endParaRPr kumimoji="0" lang="ja-JP" altLang="en-US"/>
            </a:p>
          </p:txBody>
        </p:sp>
      </p:grpSp>
      <p:grpSp>
        <p:nvGrpSpPr>
          <p:cNvPr id="8209" name="図形グループ 15"/>
          <p:cNvGrpSpPr>
            <a:grpSpLocks/>
          </p:cNvGrpSpPr>
          <p:nvPr/>
        </p:nvGrpSpPr>
        <p:grpSpPr bwMode="auto">
          <a:xfrm>
            <a:off x="928688" y="3617913"/>
            <a:ext cx="649287" cy="533400"/>
            <a:chOff x="5615782" y="2276475"/>
            <a:chExt cx="649287" cy="533400"/>
          </a:xfrm>
        </p:grpSpPr>
        <p:sp>
          <p:nvSpPr>
            <p:cNvPr id="8216" name="Oval 6"/>
            <p:cNvSpPr>
              <a:spLocks noChangeArrowheads="1"/>
            </p:cNvSpPr>
            <p:nvPr/>
          </p:nvSpPr>
          <p:spPr bwMode="auto">
            <a:xfrm>
              <a:off x="5673725" y="2276475"/>
              <a:ext cx="533400" cy="533400"/>
            </a:xfrm>
            <a:prstGeom prst="ellipse">
              <a:avLst/>
            </a:prstGeom>
            <a:solidFill>
              <a:srgbClr val="FF5050"/>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8217" name="Text Box 30"/>
            <p:cNvSpPr txBox="1">
              <a:spLocks noChangeArrowheads="1"/>
            </p:cNvSpPr>
            <p:nvPr/>
          </p:nvSpPr>
          <p:spPr bwMode="auto">
            <a:xfrm>
              <a:off x="5615782" y="2309813"/>
              <a:ext cx="649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kumimoji="0" lang="ja-JP" altLang="en-US" sz="2400">
                  <a:solidFill>
                    <a:schemeClr val="bg1"/>
                  </a:solidFill>
                </a:rPr>
                <a:t>赤</a:t>
              </a:r>
              <a:endParaRPr kumimoji="0" lang="ja-JP" altLang="en-US"/>
            </a:p>
          </p:txBody>
        </p:sp>
      </p:grpSp>
      <p:grpSp>
        <p:nvGrpSpPr>
          <p:cNvPr id="8210" name="図形グループ 15"/>
          <p:cNvGrpSpPr>
            <a:grpSpLocks/>
          </p:cNvGrpSpPr>
          <p:nvPr/>
        </p:nvGrpSpPr>
        <p:grpSpPr bwMode="auto">
          <a:xfrm>
            <a:off x="2466975" y="4300538"/>
            <a:ext cx="649288" cy="533400"/>
            <a:chOff x="5615782" y="2276475"/>
            <a:chExt cx="649287" cy="533400"/>
          </a:xfrm>
        </p:grpSpPr>
        <p:sp>
          <p:nvSpPr>
            <p:cNvPr id="8214" name="Oval 6"/>
            <p:cNvSpPr>
              <a:spLocks noChangeArrowheads="1"/>
            </p:cNvSpPr>
            <p:nvPr/>
          </p:nvSpPr>
          <p:spPr bwMode="auto">
            <a:xfrm>
              <a:off x="5673725" y="2276475"/>
              <a:ext cx="533400" cy="533400"/>
            </a:xfrm>
            <a:prstGeom prst="ellipse">
              <a:avLst/>
            </a:prstGeom>
            <a:solidFill>
              <a:srgbClr val="FF5050"/>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8215" name="Text Box 30"/>
            <p:cNvSpPr txBox="1">
              <a:spLocks noChangeArrowheads="1"/>
            </p:cNvSpPr>
            <p:nvPr/>
          </p:nvSpPr>
          <p:spPr bwMode="auto">
            <a:xfrm>
              <a:off x="5615782" y="2309813"/>
              <a:ext cx="649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kumimoji="0" lang="ja-JP" altLang="en-US" sz="2400">
                  <a:solidFill>
                    <a:schemeClr val="bg1"/>
                  </a:solidFill>
                </a:rPr>
                <a:t>赤</a:t>
              </a:r>
              <a:endParaRPr kumimoji="0" lang="ja-JP" altLang="en-US"/>
            </a:p>
          </p:txBody>
        </p:sp>
      </p:grpSp>
      <p:grpSp>
        <p:nvGrpSpPr>
          <p:cNvPr id="8211" name="図形グループ 16"/>
          <p:cNvGrpSpPr>
            <a:grpSpLocks/>
          </p:cNvGrpSpPr>
          <p:nvPr/>
        </p:nvGrpSpPr>
        <p:grpSpPr bwMode="auto">
          <a:xfrm>
            <a:off x="1733550" y="4430713"/>
            <a:ext cx="647700" cy="533400"/>
            <a:chOff x="5615782" y="3068638"/>
            <a:chExt cx="649287" cy="533400"/>
          </a:xfrm>
        </p:grpSpPr>
        <p:sp>
          <p:nvSpPr>
            <p:cNvPr id="8212" name="Oval 9"/>
            <p:cNvSpPr>
              <a:spLocks noChangeArrowheads="1"/>
            </p:cNvSpPr>
            <p:nvPr/>
          </p:nvSpPr>
          <p:spPr bwMode="auto">
            <a:xfrm>
              <a:off x="5673725" y="3068638"/>
              <a:ext cx="533400" cy="533400"/>
            </a:xfrm>
            <a:prstGeom prst="ellipse">
              <a:avLst/>
            </a:prstGeom>
            <a:solidFill>
              <a:srgbClr val="33CC33"/>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8213" name="Text Box 32"/>
            <p:cNvSpPr txBox="1">
              <a:spLocks noChangeArrowheads="1"/>
            </p:cNvSpPr>
            <p:nvPr/>
          </p:nvSpPr>
          <p:spPr bwMode="auto">
            <a:xfrm>
              <a:off x="5615782" y="3084513"/>
              <a:ext cx="649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kumimoji="0" lang="ja-JP" altLang="en-US" sz="2400">
                  <a:solidFill>
                    <a:schemeClr val="bg1"/>
                  </a:solidFill>
                </a:rPr>
                <a:t>緑</a:t>
              </a:r>
              <a:endParaRPr kumimoji="0" lang="ja-JP" altLang="en-US"/>
            </a:p>
          </p:txBody>
        </p:sp>
      </p:grpSp>
      <p:sp>
        <p:nvSpPr>
          <p:cNvPr id="2" name="テキスト ボックス 1"/>
          <p:cNvSpPr txBox="1"/>
          <p:nvPr/>
        </p:nvSpPr>
        <p:spPr>
          <a:xfrm>
            <a:off x="4560943" y="5141587"/>
            <a:ext cx="1104661" cy="369332"/>
          </a:xfrm>
          <a:prstGeom prst="rect">
            <a:avLst/>
          </a:prstGeom>
          <a:noFill/>
        </p:spPr>
        <p:txBody>
          <a:bodyPr wrap="square" rtlCol="0">
            <a:spAutoFit/>
          </a:bodyPr>
          <a:lstStyle/>
          <a:p>
            <a:r>
              <a:rPr lang="ja-JP" altLang="en-US" dirty="0"/>
              <a:t>Ｌ</a:t>
            </a:r>
            <a:r>
              <a:rPr kumimoji="1" lang="ja-JP" altLang="en-US" dirty="0"/>
              <a:t>錐体</a:t>
            </a:r>
          </a:p>
        </p:txBody>
      </p:sp>
      <p:sp>
        <p:nvSpPr>
          <p:cNvPr id="46" name="テキスト ボックス 45"/>
          <p:cNvSpPr txBox="1"/>
          <p:nvPr/>
        </p:nvSpPr>
        <p:spPr>
          <a:xfrm>
            <a:off x="5322437" y="5158759"/>
            <a:ext cx="1104661" cy="369332"/>
          </a:xfrm>
          <a:prstGeom prst="rect">
            <a:avLst/>
          </a:prstGeom>
          <a:noFill/>
        </p:spPr>
        <p:txBody>
          <a:bodyPr wrap="square" rtlCol="0">
            <a:spAutoFit/>
          </a:bodyPr>
          <a:lstStyle/>
          <a:p>
            <a:r>
              <a:rPr lang="ja-JP" altLang="en-US" dirty="0"/>
              <a:t>　Ｍ</a:t>
            </a:r>
            <a:r>
              <a:rPr kumimoji="1" lang="ja-JP" altLang="en-US" dirty="0"/>
              <a:t>錐体</a:t>
            </a:r>
          </a:p>
        </p:txBody>
      </p:sp>
      <p:sp>
        <p:nvSpPr>
          <p:cNvPr id="47" name="テキスト ボックス 46"/>
          <p:cNvSpPr txBox="1"/>
          <p:nvPr/>
        </p:nvSpPr>
        <p:spPr>
          <a:xfrm>
            <a:off x="6314350" y="5169970"/>
            <a:ext cx="1542188" cy="369332"/>
          </a:xfrm>
          <a:prstGeom prst="rect">
            <a:avLst/>
          </a:prstGeom>
          <a:noFill/>
        </p:spPr>
        <p:txBody>
          <a:bodyPr wrap="square" rtlCol="0">
            <a:spAutoFit/>
          </a:bodyPr>
          <a:lstStyle/>
          <a:p>
            <a:r>
              <a:rPr lang="ja-JP" altLang="en-US" dirty="0"/>
              <a:t>　Ｓ錐体</a:t>
            </a:r>
            <a:endParaRPr kumimoji="1" lang="ja-JP" altLang="en-US" dirty="0"/>
          </a:p>
        </p:txBody>
      </p:sp>
      <p:sp>
        <p:nvSpPr>
          <p:cNvPr id="3" name="テキスト ボックス 2"/>
          <p:cNvSpPr txBox="1"/>
          <p:nvPr/>
        </p:nvSpPr>
        <p:spPr>
          <a:xfrm>
            <a:off x="1826986" y="6160151"/>
            <a:ext cx="6353021" cy="584775"/>
          </a:xfrm>
          <a:prstGeom prst="rect">
            <a:avLst/>
          </a:prstGeom>
          <a:noFill/>
        </p:spPr>
        <p:txBody>
          <a:bodyPr wrap="none" rtlCol="0">
            <a:spAutoFit/>
          </a:bodyPr>
          <a:lstStyle/>
          <a:p>
            <a:r>
              <a:rPr kumimoji="1" lang="ja-JP" altLang="en-US" sz="3200" dirty="0"/>
              <a:t>いわゆる 色のセンサーのようなもの</a:t>
            </a:r>
          </a:p>
        </p:txBody>
      </p:sp>
      <p:sp>
        <p:nvSpPr>
          <p:cNvPr id="49" name="Text Box 52">
            <a:extLst>
              <a:ext uri="{FF2B5EF4-FFF2-40B4-BE49-F238E27FC236}">
                <a16:creationId xmlns:a16="http://schemas.microsoft.com/office/drawing/2014/main" id="{AE6FCF2F-6A60-47A7-90C5-B5B65834DF90}"/>
              </a:ext>
            </a:extLst>
          </p:cNvPr>
          <p:cNvSpPr txBox="1">
            <a:spLocks noChangeArrowheads="1"/>
          </p:cNvSpPr>
          <p:nvPr/>
        </p:nvSpPr>
        <p:spPr bwMode="auto">
          <a:xfrm>
            <a:off x="6427098" y="6637204"/>
            <a:ext cx="32851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50000"/>
              </a:spcBef>
              <a:buFontTx/>
              <a:buNone/>
            </a:pPr>
            <a:r>
              <a:rPr kumimoji="0" lang="ja-JP" altLang="en-US" sz="800" dirty="0">
                <a:latin typeface="ＭＳ Ｐ明朝" pitchFamily="18" charset="-128"/>
                <a:ea typeface="ＭＳ Ｐ明朝" pitchFamily="18" charset="-128"/>
              </a:rPr>
              <a:t>京都府眼科医会</a:t>
            </a:r>
            <a:r>
              <a:rPr kumimoji="0" lang="en-US" altLang="ja-JP" sz="800" dirty="0">
                <a:latin typeface="ＭＳ Ｐ明朝" pitchFamily="18" charset="-128"/>
                <a:ea typeface="ＭＳ Ｐ明朝" pitchFamily="18" charset="-128"/>
              </a:rPr>
              <a:t>HP</a:t>
            </a:r>
            <a:r>
              <a:rPr kumimoji="0" lang="ja-JP" altLang="en-US" sz="800" dirty="0">
                <a:latin typeface="ＭＳ Ｐ明朝" pitchFamily="18" charset="-128"/>
                <a:ea typeface="ＭＳ Ｐ明朝" pitchFamily="18" charset="-128"/>
              </a:rPr>
              <a:t>「先天色覚異常と色覚バリアフリー」</a:t>
            </a:r>
            <a:r>
              <a:rPr kumimoji="0" lang="ja-JP" altLang="en-US" sz="800" b="0" dirty="0">
                <a:latin typeface="ＭＳ Ｐ明朝" pitchFamily="18" charset="-128"/>
                <a:ea typeface="ＭＳ Ｐ明朝" pitchFamily="18" charset="-128"/>
              </a:rPr>
              <a:t>改変</a:t>
            </a:r>
          </a:p>
        </p:txBody>
      </p:sp>
    </p:spTree>
    <p:extLst>
      <p:ext uri="{BB962C8B-B14F-4D97-AF65-F5344CB8AC3E}">
        <p14:creationId xmlns:p14="http://schemas.microsoft.com/office/powerpoint/2010/main" val="1998682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7"/>
          <p:cNvSpPr>
            <a:spLocks noChangeArrowheads="1"/>
          </p:cNvSpPr>
          <p:nvPr/>
        </p:nvSpPr>
        <p:spPr bwMode="auto">
          <a:xfrm>
            <a:off x="788988" y="5113338"/>
            <a:ext cx="80899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0"/>
              </a:spcBef>
              <a:buFontTx/>
              <a:buNone/>
            </a:pPr>
            <a:r>
              <a:rPr lang="ja-JP" altLang="en-US" b="0" dirty="0">
                <a:latin typeface="ＭＳ Ｐゴシック" pitchFamily="50" charset="-128"/>
              </a:rPr>
              <a:t>光に含まれる赤、青、緑にそれぞれの錐体が反応し、</a:t>
            </a:r>
            <a:r>
              <a:rPr lang="ja-JP" altLang="en-US" dirty="0">
                <a:latin typeface="ＭＳ Ｐゴシック" pitchFamily="50" charset="-128"/>
              </a:rPr>
              <a:t>その情報が視神経により</a:t>
            </a:r>
            <a:endParaRPr lang="ja-JP" altLang="en-US" b="0" dirty="0">
              <a:latin typeface="ＭＳ Ｐゴシック" pitchFamily="50" charset="-128"/>
            </a:endParaRPr>
          </a:p>
          <a:p>
            <a:pPr>
              <a:spcBef>
                <a:spcPct val="0"/>
              </a:spcBef>
              <a:buFontTx/>
              <a:buNone/>
            </a:pPr>
            <a:r>
              <a:rPr lang="ja-JP" altLang="en-US" b="0" dirty="0">
                <a:latin typeface="ＭＳ Ｐゴシック" pitchFamily="50" charset="-128"/>
              </a:rPr>
              <a:t>脳に伝えられ</a:t>
            </a:r>
            <a:r>
              <a:rPr lang="en-US" altLang="ja-JP" b="0" dirty="0">
                <a:latin typeface="ＭＳ Ｐゴシック" pitchFamily="50" charset="-128"/>
              </a:rPr>
              <a:t>『</a:t>
            </a:r>
            <a:r>
              <a:rPr lang="ja-JP" altLang="en-US" b="0" dirty="0">
                <a:latin typeface="ＭＳ Ｐゴシック" pitchFamily="50" charset="-128"/>
              </a:rPr>
              <a:t>色</a:t>
            </a:r>
            <a:r>
              <a:rPr lang="en-US" altLang="ja-JP" b="0" dirty="0">
                <a:latin typeface="ＭＳ Ｐゴシック" pitchFamily="50" charset="-128"/>
              </a:rPr>
              <a:t>』</a:t>
            </a:r>
            <a:r>
              <a:rPr lang="ja-JP" altLang="en-US" b="0" dirty="0">
                <a:latin typeface="ＭＳ Ｐゴシック" pitchFamily="50" charset="-128"/>
              </a:rPr>
              <a:t>として認識します。</a:t>
            </a:r>
          </a:p>
        </p:txBody>
      </p:sp>
      <p:pic>
        <p:nvPicPr>
          <p:cNvPr id="9219" name="Picture 45" descr="３原色"/>
          <p:cNvPicPr>
            <a:picLocks noChangeAspect="1" noChangeArrowheads="1"/>
          </p:cNvPicPr>
          <p:nvPr/>
        </p:nvPicPr>
        <p:blipFill>
          <a:blip r:embed="rId4" cstate="print">
            <a:extLst>
              <a:ext uri="{28A0092B-C50C-407E-A947-70E740481C1C}">
                <a14:useLocalDpi xmlns:a14="http://schemas.microsoft.com/office/drawing/2010/main" val="0"/>
              </a:ext>
            </a:extLst>
          </a:blip>
          <a:srcRect l="2084" t="2626" r="51285" b="9361"/>
          <a:stretch>
            <a:fillRect/>
          </a:stretch>
        </p:blipFill>
        <p:spPr bwMode="auto">
          <a:xfrm>
            <a:off x="7239000" y="5626100"/>
            <a:ext cx="1120775" cy="1057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9221" name="Group 56"/>
          <p:cNvGrpSpPr>
            <a:grpSpLocks/>
          </p:cNvGrpSpPr>
          <p:nvPr/>
        </p:nvGrpSpPr>
        <p:grpSpPr bwMode="auto">
          <a:xfrm>
            <a:off x="1325563" y="398463"/>
            <a:ext cx="5943600" cy="4664075"/>
            <a:chOff x="835" y="251"/>
            <a:chExt cx="3744" cy="2938"/>
          </a:xfrm>
        </p:grpSpPr>
        <p:graphicFrame>
          <p:nvGraphicFramePr>
            <p:cNvPr id="9222" name="Object 2"/>
            <p:cNvGraphicFramePr>
              <a:graphicFrameLocks noChangeAspect="1"/>
            </p:cNvGraphicFramePr>
            <p:nvPr/>
          </p:nvGraphicFramePr>
          <p:xfrm>
            <a:off x="835" y="730"/>
            <a:ext cx="3744" cy="2352"/>
          </p:xfrm>
          <a:graphic>
            <a:graphicData uri="http://schemas.openxmlformats.org/presentationml/2006/ole">
              <mc:AlternateContent xmlns:mc="http://schemas.openxmlformats.org/markup-compatibility/2006">
                <mc:Choice xmlns:v="urn:schemas-microsoft-com:vml" Requires="v">
                  <p:oleObj spid="_x0000_s3500" name="Image" r:id="rId5" imgW="7065302" imgH="5210025" progId="Photoshop.Image.5">
                    <p:embed/>
                  </p:oleObj>
                </mc:Choice>
                <mc:Fallback>
                  <p:oleObj name="Image" r:id="rId5" imgW="7065302" imgH="5210025" progId="Photoshop.Image.5">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 y="730"/>
                          <a:ext cx="3744" cy="2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223" name="Rectangle 3"/>
            <p:cNvSpPr>
              <a:spLocks noChangeArrowheads="1"/>
            </p:cNvSpPr>
            <p:nvPr/>
          </p:nvSpPr>
          <p:spPr bwMode="auto">
            <a:xfrm>
              <a:off x="989" y="251"/>
              <a:ext cx="2256" cy="5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9224" name="Rectangle 5"/>
            <p:cNvSpPr>
              <a:spLocks noChangeAspect="1" noChangeArrowheads="1"/>
            </p:cNvSpPr>
            <p:nvPr/>
          </p:nvSpPr>
          <p:spPr bwMode="auto">
            <a:xfrm>
              <a:off x="3129" y="2890"/>
              <a:ext cx="523" cy="299"/>
            </a:xfrm>
            <a:prstGeom prst="rect">
              <a:avLst/>
            </a:prstGeom>
            <a:gradFill rotWithShape="0">
              <a:gsLst>
                <a:gs pos="0">
                  <a:srgbClr val="FFFF00"/>
                </a:gs>
                <a:gs pos="100000">
                  <a:srgbClr val="CC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9225" name="Rectangle 6"/>
            <p:cNvSpPr>
              <a:spLocks noChangeAspect="1" noChangeArrowheads="1"/>
            </p:cNvSpPr>
            <p:nvPr/>
          </p:nvSpPr>
          <p:spPr bwMode="auto">
            <a:xfrm>
              <a:off x="2477" y="2890"/>
              <a:ext cx="652" cy="299"/>
            </a:xfrm>
            <a:prstGeom prst="rect">
              <a:avLst/>
            </a:prstGeom>
            <a:gradFill rotWithShape="0">
              <a:gsLst>
                <a:gs pos="0">
                  <a:srgbClr val="008000"/>
                </a:gs>
                <a:gs pos="100000">
                  <a:srgbClr val="FFF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9226" name="Rectangle 7"/>
            <p:cNvSpPr>
              <a:spLocks noChangeAspect="1" noChangeArrowheads="1"/>
            </p:cNvSpPr>
            <p:nvPr/>
          </p:nvSpPr>
          <p:spPr bwMode="auto">
            <a:xfrm flipH="1">
              <a:off x="1563" y="2890"/>
              <a:ext cx="914" cy="299"/>
            </a:xfrm>
            <a:prstGeom prst="rect">
              <a:avLst/>
            </a:prstGeom>
            <a:gradFill rotWithShape="0">
              <a:gsLst>
                <a:gs pos="0">
                  <a:srgbClr val="000099"/>
                </a:gs>
                <a:gs pos="100000">
                  <a:srgbClr val="008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9227" name="Rectangle 8"/>
            <p:cNvSpPr>
              <a:spLocks noChangeAspect="1" noChangeArrowheads="1"/>
            </p:cNvSpPr>
            <p:nvPr/>
          </p:nvSpPr>
          <p:spPr bwMode="auto">
            <a:xfrm>
              <a:off x="3652" y="2890"/>
              <a:ext cx="783" cy="299"/>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9228" name="Rectangle 9"/>
            <p:cNvSpPr>
              <a:spLocks noChangeAspect="1" noChangeArrowheads="1"/>
            </p:cNvSpPr>
            <p:nvPr/>
          </p:nvSpPr>
          <p:spPr bwMode="auto">
            <a:xfrm flipH="1">
              <a:off x="1171" y="2890"/>
              <a:ext cx="392" cy="299"/>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9229" name="Rectangle 12"/>
            <p:cNvSpPr>
              <a:spLocks noChangeArrowheads="1"/>
            </p:cNvSpPr>
            <p:nvPr/>
          </p:nvSpPr>
          <p:spPr bwMode="auto">
            <a:xfrm rot="2753941">
              <a:off x="2319" y="1305"/>
              <a:ext cx="269" cy="12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9230" name="Rectangle 14"/>
            <p:cNvSpPr>
              <a:spLocks noChangeArrowheads="1"/>
            </p:cNvSpPr>
            <p:nvPr/>
          </p:nvSpPr>
          <p:spPr bwMode="auto">
            <a:xfrm rot="-2906157">
              <a:off x="3742" y="1245"/>
              <a:ext cx="192" cy="14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9231" name="Text Box 15"/>
            <p:cNvSpPr txBox="1">
              <a:spLocks noChangeArrowheads="1"/>
            </p:cNvSpPr>
            <p:nvPr/>
          </p:nvSpPr>
          <p:spPr bwMode="auto">
            <a:xfrm rot="21539324">
              <a:off x="3301" y="778"/>
              <a:ext cx="346" cy="5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2400" b="0" dirty="0"/>
                <a:t>錐体</a:t>
              </a:r>
            </a:p>
          </p:txBody>
        </p:sp>
        <p:sp>
          <p:nvSpPr>
            <p:cNvPr id="9232" name="Text Box 26"/>
            <p:cNvSpPr txBox="1">
              <a:spLocks noChangeArrowheads="1"/>
            </p:cNvSpPr>
            <p:nvPr/>
          </p:nvSpPr>
          <p:spPr bwMode="auto">
            <a:xfrm>
              <a:off x="1363" y="2486"/>
              <a:ext cx="52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50000"/>
                </a:spcBef>
                <a:buFontTx/>
                <a:buNone/>
              </a:pPr>
              <a:r>
                <a:rPr kumimoji="0" lang="ja-JP" altLang="en-US" sz="1600"/>
                <a:t>短波長</a:t>
              </a:r>
            </a:p>
          </p:txBody>
        </p:sp>
        <p:sp>
          <p:nvSpPr>
            <p:cNvPr id="9233" name="Text Box 27"/>
            <p:cNvSpPr txBox="1">
              <a:spLocks noChangeArrowheads="1"/>
            </p:cNvSpPr>
            <p:nvPr/>
          </p:nvSpPr>
          <p:spPr bwMode="auto">
            <a:xfrm>
              <a:off x="2467" y="2486"/>
              <a:ext cx="52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50000"/>
                </a:spcBef>
                <a:buFontTx/>
                <a:buNone/>
              </a:pPr>
              <a:r>
                <a:rPr kumimoji="0" lang="ja-JP" altLang="en-US" sz="1600"/>
                <a:t>中波長</a:t>
              </a:r>
            </a:p>
          </p:txBody>
        </p:sp>
        <p:sp>
          <p:nvSpPr>
            <p:cNvPr id="9234" name="Text Box 28"/>
            <p:cNvSpPr txBox="1">
              <a:spLocks noChangeArrowheads="1"/>
            </p:cNvSpPr>
            <p:nvPr/>
          </p:nvSpPr>
          <p:spPr bwMode="auto">
            <a:xfrm>
              <a:off x="3715" y="2486"/>
              <a:ext cx="52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50000"/>
                </a:spcBef>
                <a:buFontTx/>
                <a:buNone/>
              </a:pPr>
              <a:r>
                <a:rPr kumimoji="0" lang="ja-JP" altLang="en-US" sz="1600"/>
                <a:t>長波長</a:t>
              </a:r>
            </a:p>
          </p:txBody>
        </p:sp>
        <p:sp>
          <p:nvSpPr>
            <p:cNvPr id="9235" name="Rectangle 38"/>
            <p:cNvSpPr>
              <a:spLocks noChangeArrowheads="1"/>
            </p:cNvSpPr>
            <p:nvPr/>
          </p:nvSpPr>
          <p:spPr bwMode="auto">
            <a:xfrm rot="-2508324">
              <a:off x="3939" y="1563"/>
              <a:ext cx="240" cy="10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grpSp>
          <p:nvGrpSpPr>
            <p:cNvPr id="9236" name="図形グループ 15"/>
            <p:cNvGrpSpPr>
              <a:grpSpLocks/>
            </p:cNvGrpSpPr>
            <p:nvPr/>
          </p:nvGrpSpPr>
          <p:grpSpPr bwMode="auto">
            <a:xfrm>
              <a:off x="3265" y="433"/>
              <a:ext cx="409" cy="336"/>
              <a:chOff x="5615782" y="2276475"/>
              <a:chExt cx="649287" cy="533400"/>
            </a:xfrm>
          </p:grpSpPr>
          <p:sp>
            <p:nvSpPr>
              <p:cNvPr id="9249" name="Oval 6"/>
              <p:cNvSpPr>
                <a:spLocks noChangeArrowheads="1"/>
              </p:cNvSpPr>
              <p:nvPr/>
            </p:nvSpPr>
            <p:spPr bwMode="auto">
              <a:xfrm>
                <a:off x="5673725" y="2276475"/>
                <a:ext cx="533400" cy="533400"/>
              </a:xfrm>
              <a:prstGeom prst="ellipse">
                <a:avLst/>
              </a:prstGeom>
              <a:solidFill>
                <a:srgbClr val="FF5050"/>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2400">
                  <a:solidFill>
                    <a:schemeClr val="bg1"/>
                  </a:solidFill>
                </a:endParaRPr>
              </a:p>
            </p:txBody>
          </p:sp>
          <p:sp>
            <p:nvSpPr>
              <p:cNvPr id="9250" name="Text Box 30"/>
              <p:cNvSpPr txBox="1">
                <a:spLocks noChangeArrowheads="1"/>
              </p:cNvSpPr>
              <p:nvPr/>
            </p:nvSpPr>
            <p:spPr bwMode="auto">
              <a:xfrm>
                <a:off x="5615782" y="2309813"/>
                <a:ext cx="649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2400">
                    <a:solidFill>
                      <a:schemeClr val="bg1"/>
                    </a:solidFill>
                  </a:rPr>
                  <a:t>赤</a:t>
                </a:r>
              </a:p>
            </p:txBody>
          </p:sp>
        </p:grpSp>
        <p:grpSp>
          <p:nvGrpSpPr>
            <p:cNvPr id="9237" name="図形グループ 16"/>
            <p:cNvGrpSpPr>
              <a:grpSpLocks/>
            </p:cNvGrpSpPr>
            <p:nvPr/>
          </p:nvGrpSpPr>
          <p:grpSpPr bwMode="auto">
            <a:xfrm>
              <a:off x="2621" y="433"/>
              <a:ext cx="408" cy="336"/>
              <a:chOff x="5615782" y="3068638"/>
              <a:chExt cx="649287" cy="533400"/>
            </a:xfrm>
          </p:grpSpPr>
          <p:sp>
            <p:nvSpPr>
              <p:cNvPr id="9247" name="Oval 9"/>
              <p:cNvSpPr>
                <a:spLocks noChangeArrowheads="1"/>
              </p:cNvSpPr>
              <p:nvPr/>
            </p:nvSpPr>
            <p:spPr bwMode="auto">
              <a:xfrm>
                <a:off x="5673725" y="3068638"/>
                <a:ext cx="533400" cy="533400"/>
              </a:xfrm>
              <a:prstGeom prst="ellipse">
                <a:avLst/>
              </a:prstGeom>
              <a:solidFill>
                <a:srgbClr val="33CC33"/>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sz="2400" b="0">
                  <a:solidFill>
                    <a:srgbClr val="009900"/>
                  </a:solidFill>
                </a:endParaRPr>
              </a:p>
            </p:txBody>
          </p:sp>
          <p:sp>
            <p:nvSpPr>
              <p:cNvPr id="9248" name="Text Box 32"/>
              <p:cNvSpPr txBox="1">
                <a:spLocks noChangeArrowheads="1"/>
              </p:cNvSpPr>
              <p:nvPr/>
            </p:nvSpPr>
            <p:spPr bwMode="auto">
              <a:xfrm>
                <a:off x="5615782" y="3084513"/>
                <a:ext cx="649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2400">
                    <a:solidFill>
                      <a:schemeClr val="bg1"/>
                    </a:solidFill>
                  </a:rPr>
                  <a:t>緑</a:t>
                </a:r>
              </a:p>
            </p:txBody>
          </p:sp>
        </p:grpSp>
        <p:grpSp>
          <p:nvGrpSpPr>
            <p:cNvPr id="9238" name="図形グループ 17"/>
            <p:cNvGrpSpPr>
              <a:grpSpLocks/>
            </p:cNvGrpSpPr>
            <p:nvPr/>
          </p:nvGrpSpPr>
          <p:grpSpPr bwMode="auto">
            <a:xfrm>
              <a:off x="1518" y="433"/>
              <a:ext cx="454" cy="336"/>
              <a:chOff x="5580063" y="3787778"/>
              <a:chExt cx="720725" cy="533400"/>
            </a:xfrm>
          </p:grpSpPr>
          <p:sp>
            <p:nvSpPr>
              <p:cNvPr id="9245" name="Oval 11"/>
              <p:cNvSpPr>
                <a:spLocks noChangeArrowheads="1"/>
              </p:cNvSpPr>
              <p:nvPr/>
            </p:nvSpPr>
            <p:spPr bwMode="auto">
              <a:xfrm>
                <a:off x="5673725" y="3787778"/>
                <a:ext cx="533400" cy="533400"/>
              </a:xfrm>
              <a:prstGeom prst="ellipse">
                <a:avLst/>
              </a:prstGeom>
              <a:solidFill>
                <a:srgbClr val="3366FF"/>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sz="2400" b="0">
                  <a:solidFill>
                    <a:srgbClr val="009900"/>
                  </a:solidFill>
                </a:endParaRPr>
              </a:p>
            </p:txBody>
          </p:sp>
          <p:sp>
            <p:nvSpPr>
              <p:cNvPr id="9246" name="Text Box 35"/>
              <p:cNvSpPr txBox="1">
                <a:spLocks noChangeArrowheads="1"/>
              </p:cNvSpPr>
              <p:nvPr/>
            </p:nvSpPr>
            <p:spPr bwMode="auto">
              <a:xfrm>
                <a:off x="5580063" y="3822703"/>
                <a:ext cx="72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2400">
                    <a:solidFill>
                      <a:schemeClr val="bg1"/>
                    </a:solidFill>
                  </a:rPr>
                  <a:t>青</a:t>
                </a:r>
              </a:p>
            </p:txBody>
          </p:sp>
        </p:grpSp>
        <p:sp>
          <p:nvSpPr>
            <p:cNvPr id="9239" name="Rectangle 51"/>
            <p:cNvSpPr>
              <a:spLocks noChangeArrowheads="1"/>
            </p:cNvSpPr>
            <p:nvPr/>
          </p:nvSpPr>
          <p:spPr bwMode="auto">
            <a:xfrm>
              <a:off x="1015" y="942"/>
              <a:ext cx="2185" cy="2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9241" name="Rectangle 52"/>
            <p:cNvSpPr>
              <a:spLocks noChangeArrowheads="1"/>
            </p:cNvSpPr>
            <p:nvPr/>
          </p:nvSpPr>
          <p:spPr bwMode="auto">
            <a:xfrm>
              <a:off x="1573" y="1774"/>
              <a:ext cx="164" cy="3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9242" name="Rectangle 53"/>
            <p:cNvSpPr>
              <a:spLocks noChangeArrowheads="1"/>
            </p:cNvSpPr>
            <p:nvPr/>
          </p:nvSpPr>
          <p:spPr bwMode="auto">
            <a:xfrm>
              <a:off x="1746" y="1527"/>
              <a:ext cx="156" cy="6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sp>
          <p:nvSpPr>
            <p:cNvPr id="9243" name="Text Box 13"/>
            <p:cNvSpPr txBox="1">
              <a:spLocks noChangeArrowheads="1"/>
            </p:cNvSpPr>
            <p:nvPr/>
          </p:nvSpPr>
          <p:spPr bwMode="auto">
            <a:xfrm rot="-60676">
              <a:off x="2666" y="787"/>
              <a:ext cx="34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2400" b="0" dirty="0"/>
                <a:t>錐体</a:t>
              </a:r>
            </a:p>
          </p:txBody>
        </p:sp>
        <p:sp>
          <p:nvSpPr>
            <p:cNvPr id="9244" name="Rectangle 55"/>
            <p:cNvSpPr>
              <a:spLocks noChangeArrowheads="1"/>
            </p:cNvSpPr>
            <p:nvPr/>
          </p:nvSpPr>
          <p:spPr bwMode="auto">
            <a:xfrm>
              <a:off x="2128" y="2352"/>
              <a:ext cx="84" cy="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a:p>
          </p:txBody>
        </p:sp>
      </p:grpSp>
      <p:sp>
        <p:nvSpPr>
          <p:cNvPr id="34" name="Text Box 13">
            <a:extLst>
              <a:ext uri="{FF2B5EF4-FFF2-40B4-BE49-F238E27FC236}">
                <a16:creationId xmlns:a16="http://schemas.microsoft.com/office/drawing/2014/main" id="{635E3ED9-C454-45E6-920A-963E03643F0B}"/>
              </a:ext>
            </a:extLst>
          </p:cNvPr>
          <p:cNvSpPr txBox="1">
            <a:spLocks noChangeArrowheads="1"/>
          </p:cNvSpPr>
          <p:nvPr/>
        </p:nvSpPr>
        <p:spPr bwMode="auto">
          <a:xfrm rot="21539324">
            <a:off x="2504681" y="1249665"/>
            <a:ext cx="5492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2400" b="0" dirty="0"/>
              <a:t>錐体</a:t>
            </a:r>
          </a:p>
        </p:txBody>
      </p:sp>
      <p:sp>
        <p:nvSpPr>
          <p:cNvPr id="35" name="Text Box 52">
            <a:extLst>
              <a:ext uri="{FF2B5EF4-FFF2-40B4-BE49-F238E27FC236}">
                <a16:creationId xmlns:a16="http://schemas.microsoft.com/office/drawing/2014/main" id="{5E1711A7-E4F4-4473-9626-A2C730D66970}"/>
              </a:ext>
            </a:extLst>
          </p:cNvPr>
          <p:cNvSpPr txBox="1">
            <a:spLocks noChangeArrowheads="1"/>
          </p:cNvSpPr>
          <p:nvPr/>
        </p:nvSpPr>
        <p:spPr bwMode="auto">
          <a:xfrm>
            <a:off x="6128686" y="6643688"/>
            <a:ext cx="32851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50000"/>
              </a:spcBef>
              <a:buFontTx/>
              <a:buNone/>
            </a:pPr>
            <a:r>
              <a:rPr kumimoji="0" lang="ja-JP" altLang="en-US" sz="800" dirty="0">
                <a:latin typeface="ＭＳ Ｐ明朝" pitchFamily="18" charset="-128"/>
                <a:ea typeface="ＭＳ Ｐ明朝" pitchFamily="18" charset="-128"/>
              </a:rPr>
              <a:t>京都府眼科医会</a:t>
            </a:r>
            <a:r>
              <a:rPr kumimoji="0" lang="en-US" altLang="ja-JP" sz="800" dirty="0">
                <a:latin typeface="ＭＳ Ｐ明朝" pitchFamily="18" charset="-128"/>
                <a:ea typeface="ＭＳ Ｐ明朝" pitchFamily="18" charset="-128"/>
              </a:rPr>
              <a:t>HP</a:t>
            </a:r>
            <a:r>
              <a:rPr kumimoji="0" lang="ja-JP" altLang="en-US" sz="800" dirty="0">
                <a:latin typeface="ＭＳ Ｐ明朝" pitchFamily="18" charset="-128"/>
                <a:ea typeface="ＭＳ Ｐ明朝" pitchFamily="18" charset="-128"/>
              </a:rPr>
              <a:t>「先天色覚異常と色覚バリアフリー」</a:t>
            </a:r>
            <a:r>
              <a:rPr kumimoji="0" lang="ja-JP" altLang="en-US" sz="800" b="0" dirty="0">
                <a:latin typeface="ＭＳ Ｐ明朝" pitchFamily="18" charset="-128"/>
                <a:ea typeface="ＭＳ Ｐ明朝" pitchFamily="18" charset="-128"/>
              </a:rPr>
              <a:t>改変</a:t>
            </a:r>
          </a:p>
        </p:txBody>
      </p:sp>
    </p:spTree>
    <p:extLst>
      <p:ext uri="{BB962C8B-B14F-4D97-AF65-F5344CB8AC3E}">
        <p14:creationId xmlns:p14="http://schemas.microsoft.com/office/powerpoint/2010/main" val="1455511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1258888" y="419100"/>
            <a:ext cx="6696075" cy="647700"/>
          </a:xfrm>
        </p:spPr>
        <p:txBody>
          <a:bodyPr/>
          <a:lstStyle/>
          <a:p>
            <a:pPr eaLnBrk="1" hangingPunct="1"/>
            <a:r>
              <a:rPr lang="ja-JP" altLang="en-US" sz="3600"/>
              <a:t>先天色覚異常とは</a:t>
            </a:r>
          </a:p>
        </p:txBody>
      </p:sp>
      <p:sp>
        <p:nvSpPr>
          <p:cNvPr id="10243" name="Rectangle 4"/>
          <p:cNvSpPr>
            <a:spLocks noGrp="1" noChangeArrowheads="1"/>
          </p:cNvSpPr>
          <p:nvPr>
            <p:ph type="body" idx="1"/>
          </p:nvPr>
        </p:nvSpPr>
        <p:spPr>
          <a:xfrm>
            <a:off x="1295400" y="1636713"/>
            <a:ext cx="6527800" cy="3671887"/>
          </a:xfrm>
          <a:ln w="19050">
            <a:solidFill>
              <a:srgbClr val="0070C0"/>
            </a:solidFill>
            <a:miter lim="800000"/>
            <a:headEnd/>
            <a:tailEnd/>
          </a:ln>
        </p:spPr>
        <p:txBody>
          <a:bodyPr>
            <a:normAutofit fontScale="92500"/>
          </a:bodyPr>
          <a:lstStyle/>
          <a:p>
            <a:pPr eaLnBrk="1" hangingPunct="1">
              <a:lnSpc>
                <a:spcPct val="150000"/>
              </a:lnSpc>
              <a:buFontTx/>
              <a:buNone/>
            </a:pPr>
            <a:r>
              <a:rPr lang="ja-JP" altLang="en-US" sz="3600" dirty="0"/>
              <a:t>　　　　　　　　</a:t>
            </a:r>
            <a:r>
              <a:rPr lang="ja-JP" altLang="en-US" dirty="0">
                <a:latin typeface="ＭＳ Ｐゴシック" pitchFamily="50" charset="-128"/>
              </a:rPr>
              <a:t>錐体のいずれかの感度</a:t>
            </a:r>
            <a:endParaRPr lang="en-US" altLang="ja-JP" dirty="0">
              <a:latin typeface="ＭＳ Ｐゴシック" pitchFamily="50" charset="-128"/>
            </a:endParaRPr>
          </a:p>
          <a:p>
            <a:pPr eaLnBrk="1" hangingPunct="1">
              <a:lnSpc>
                <a:spcPct val="150000"/>
              </a:lnSpc>
              <a:buFontTx/>
              <a:buNone/>
            </a:pPr>
            <a:r>
              <a:rPr lang="ja-JP" altLang="en-US" dirty="0">
                <a:latin typeface="ＭＳ Ｐゴシック" pitchFamily="50" charset="-128"/>
              </a:rPr>
              <a:t>　　が、先天的（生まれつき）に低く、</a:t>
            </a:r>
          </a:p>
          <a:p>
            <a:pPr eaLnBrk="1" hangingPunct="1">
              <a:lnSpc>
                <a:spcPct val="150000"/>
              </a:lnSpc>
              <a:buFontTx/>
              <a:buNone/>
            </a:pPr>
            <a:r>
              <a:rPr lang="ja-JP" altLang="en-US" dirty="0">
                <a:latin typeface="ＭＳ Ｐゴシック" pitchFamily="50" charset="-128"/>
              </a:rPr>
              <a:t>　　正常とされる他の大勢の人とは</a:t>
            </a:r>
          </a:p>
          <a:p>
            <a:pPr eaLnBrk="1" hangingPunct="1">
              <a:lnSpc>
                <a:spcPct val="150000"/>
              </a:lnSpc>
              <a:buFontTx/>
              <a:buNone/>
            </a:pPr>
            <a:r>
              <a:rPr lang="ja-JP" altLang="en-US" dirty="0">
                <a:latin typeface="ＭＳ Ｐゴシック" pitchFamily="50" charset="-128"/>
              </a:rPr>
              <a:t>　　色の感じ方が異なっていること。</a:t>
            </a:r>
            <a:endParaRPr lang="en-US" altLang="ja-JP" dirty="0">
              <a:latin typeface="ＭＳ Ｐゴシック" pitchFamily="50" charset="-128"/>
            </a:endParaRPr>
          </a:p>
        </p:txBody>
      </p:sp>
      <p:sp>
        <p:nvSpPr>
          <p:cNvPr id="10244" name="Text Box 26"/>
          <p:cNvSpPr txBox="1">
            <a:spLocks noChangeArrowheads="1"/>
          </p:cNvSpPr>
          <p:nvPr/>
        </p:nvSpPr>
        <p:spPr bwMode="auto">
          <a:xfrm>
            <a:off x="327025" y="5640388"/>
            <a:ext cx="850423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lnSpc>
                <a:spcPct val="85000"/>
              </a:lnSpc>
              <a:spcBef>
                <a:spcPct val="10000"/>
              </a:spcBef>
              <a:buFontTx/>
              <a:buNone/>
            </a:pPr>
            <a:r>
              <a:rPr kumimoji="0" lang="en-US" altLang="ja-JP" sz="2000" b="0" dirty="0">
                <a:latin typeface="ＭＳ Ｐゴシック" pitchFamily="50" charset="-128"/>
              </a:rPr>
              <a:t>※</a:t>
            </a:r>
            <a:r>
              <a:rPr kumimoji="0" lang="ja-JP" altLang="en-US" sz="2000" b="0" dirty="0">
                <a:latin typeface="ＭＳ Ｐゴシック" pitchFamily="50" charset="-128"/>
              </a:rPr>
              <a:t>目や脳などの病気のために生じるものは「後天色覚異常」</a:t>
            </a:r>
          </a:p>
        </p:txBody>
      </p:sp>
      <p:grpSp>
        <p:nvGrpSpPr>
          <p:cNvPr id="10245" name="図形グループ 3"/>
          <p:cNvGrpSpPr>
            <a:grpSpLocks/>
          </p:cNvGrpSpPr>
          <p:nvPr/>
        </p:nvGrpSpPr>
        <p:grpSpPr bwMode="auto">
          <a:xfrm>
            <a:off x="1485290" y="1898146"/>
            <a:ext cx="2011363" cy="533400"/>
            <a:chOff x="1786953" y="1978865"/>
            <a:chExt cx="2012597" cy="533400"/>
          </a:xfrm>
        </p:grpSpPr>
        <p:grpSp>
          <p:nvGrpSpPr>
            <p:cNvPr id="10246" name="図形グループ 15"/>
            <p:cNvGrpSpPr>
              <a:grpSpLocks/>
            </p:cNvGrpSpPr>
            <p:nvPr/>
          </p:nvGrpSpPr>
          <p:grpSpPr bwMode="auto">
            <a:xfrm>
              <a:off x="1786953" y="1978865"/>
              <a:ext cx="649287" cy="533400"/>
              <a:chOff x="5615782" y="2276475"/>
              <a:chExt cx="649287" cy="533400"/>
            </a:xfrm>
          </p:grpSpPr>
          <p:sp>
            <p:nvSpPr>
              <p:cNvPr id="10253" name="Oval 6"/>
              <p:cNvSpPr>
                <a:spLocks noChangeArrowheads="1"/>
              </p:cNvSpPr>
              <p:nvPr/>
            </p:nvSpPr>
            <p:spPr bwMode="auto">
              <a:xfrm>
                <a:off x="5673725" y="2276475"/>
                <a:ext cx="533400" cy="533400"/>
              </a:xfrm>
              <a:prstGeom prst="ellipse">
                <a:avLst/>
              </a:prstGeom>
              <a:solidFill>
                <a:srgbClr val="FF5050"/>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2400">
                  <a:solidFill>
                    <a:schemeClr val="bg1"/>
                  </a:solidFill>
                </a:endParaRPr>
              </a:p>
            </p:txBody>
          </p:sp>
          <p:sp>
            <p:nvSpPr>
              <p:cNvPr id="10254" name="Text Box 30"/>
              <p:cNvSpPr txBox="1">
                <a:spLocks noChangeArrowheads="1"/>
              </p:cNvSpPr>
              <p:nvPr/>
            </p:nvSpPr>
            <p:spPr bwMode="auto">
              <a:xfrm>
                <a:off x="5615782" y="2309812"/>
                <a:ext cx="64968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2400" dirty="0">
                    <a:solidFill>
                      <a:schemeClr val="bg1"/>
                    </a:solidFill>
                  </a:rPr>
                  <a:t>赤</a:t>
                </a:r>
              </a:p>
            </p:txBody>
          </p:sp>
        </p:grpSp>
        <p:grpSp>
          <p:nvGrpSpPr>
            <p:cNvPr id="10247" name="図形グループ 16"/>
            <p:cNvGrpSpPr>
              <a:grpSpLocks/>
            </p:cNvGrpSpPr>
            <p:nvPr/>
          </p:nvGrpSpPr>
          <p:grpSpPr bwMode="auto">
            <a:xfrm>
              <a:off x="2432889" y="1978865"/>
              <a:ext cx="649287" cy="533400"/>
              <a:chOff x="5615782" y="3068638"/>
              <a:chExt cx="649287" cy="533400"/>
            </a:xfrm>
          </p:grpSpPr>
          <p:sp>
            <p:nvSpPr>
              <p:cNvPr id="10251" name="Oval 9"/>
              <p:cNvSpPr>
                <a:spLocks noChangeArrowheads="1"/>
              </p:cNvSpPr>
              <p:nvPr/>
            </p:nvSpPr>
            <p:spPr bwMode="auto">
              <a:xfrm>
                <a:off x="5673725" y="3068638"/>
                <a:ext cx="533400" cy="533400"/>
              </a:xfrm>
              <a:prstGeom prst="ellipse">
                <a:avLst/>
              </a:prstGeom>
              <a:solidFill>
                <a:srgbClr val="33CC33"/>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sz="2400" b="0">
                  <a:solidFill>
                    <a:srgbClr val="009900"/>
                  </a:solidFill>
                </a:endParaRPr>
              </a:p>
            </p:txBody>
          </p:sp>
          <p:sp>
            <p:nvSpPr>
              <p:cNvPr id="10252" name="Text Box 32"/>
              <p:cNvSpPr txBox="1">
                <a:spLocks noChangeArrowheads="1"/>
              </p:cNvSpPr>
              <p:nvPr/>
            </p:nvSpPr>
            <p:spPr bwMode="auto">
              <a:xfrm>
                <a:off x="5616355" y="3084513"/>
                <a:ext cx="64809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2400">
                    <a:solidFill>
                      <a:schemeClr val="bg1"/>
                    </a:solidFill>
                  </a:rPr>
                  <a:t>緑</a:t>
                </a:r>
              </a:p>
            </p:txBody>
          </p:sp>
        </p:grpSp>
        <p:grpSp>
          <p:nvGrpSpPr>
            <p:cNvPr id="10248" name="図形グループ 17"/>
            <p:cNvGrpSpPr>
              <a:grpSpLocks/>
            </p:cNvGrpSpPr>
            <p:nvPr/>
          </p:nvGrpSpPr>
          <p:grpSpPr bwMode="auto">
            <a:xfrm>
              <a:off x="3078825" y="1978865"/>
              <a:ext cx="720725" cy="533400"/>
              <a:chOff x="5580063" y="3787778"/>
              <a:chExt cx="720725" cy="533400"/>
            </a:xfrm>
          </p:grpSpPr>
          <p:sp>
            <p:nvSpPr>
              <p:cNvPr id="10249" name="Oval 11"/>
              <p:cNvSpPr>
                <a:spLocks noChangeArrowheads="1"/>
              </p:cNvSpPr>
              <p:nvPr/>
            </p:nvSpPr>
            <p:spPr bwMode="auto">
              <a:xfrm>
                <a:off x="5673725" y="3787778"/>
                <a:ext cx="533400" cy="533400"/>
              </a:xfrm>
              <a:prstGeom prst="ellipse">
                <a:avLst/>
              </a:prstGeom>
              <a:solidFill>
                <a:srgbClr val="3366FF"/>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sz="2400" b="0">
                  <a:solidFill>
                    <a:srgbClr val="009900"/>
                  </a:solidFill>
                </a:endParaRPr>
              </a:p>
            </p:txBody>
          </p:sp>
          <p:sp>
            <p:nvSpPr>
              <p:cNvPr id="10250" name="Text Box 35"/>
              <p:cNvSpPr txBox="1">
                <a:spLocks noChangeArrowheads="1"/>
              </p:cNvSpPr>
              <p:nvPr/>
            </p:nvSpPr>
            <p:spPr bwMode="auto">
              <a:xfrm>
                <a:off x="5579621" y="3822703"/>
                <a:ext cx="72116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2400">
                    <a:solidFill>
                      <a:schemeClr val="bg1"/>
                    </a:solidFill>
                  </a:rPr>
                  <a:t>青</a:t>
                </a:r>
              </a:p>
            </p:txBody>
          </p:sp>
        </p:grpSp>
      </p:grpSp>
      <p:sp>
        <p:nvSpPr>
          <p:cNvPr id="16" name="Text Box 52">
            <a:extLst>
              <a:ext uri="{FF2B5EF4-FFF2-40B4-BE49-F238E27FC236}">
                <a16:creationId xmlns:a16="http://schemas.microsoft.com/office/drawing/2014/main" id="{65C78D3C-AFCF-4797-9277-636F366A7643}"/>
              </a:ext>
            </a:extLst>
          </p:cNvPr>
          <p:cNvSpPr txBox="1">
            <a:spLocks noChangeArrowheads="1"/>
          </p:cNvSpPr>
          <p:nvPr/>
        </p:nvSpPr>
        <p:spPr bwMode="auto">
          <a:xfrm>
            <a:off x="6312368" y="6525344"/>
            <a:ext cx="32851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50000"/>
              </a:spcBef>
              <a:buFontTx/>
              <a:buNone/>
            </a:pPr>
            <a:r>
              <a:rPr kumimoji="0" lang="ja-JP" altLang="en-US" sz="800" dirty="0">
                <a:latin typeface="ＭＳ Ｐ明朝" pitchFamily="18" charset="-128"/>
                <a:ea typeface="ＭＳ Ｐ明朝" pitchFamily="18" charset="-128"/>
              </a:rPr>
              <a:t>京都府眼科医会</a:t>
            </a:r>
            <a:r>
              <a:rPr kumimoji="0" lang="en-US" altLang="ja-JP" sz="800" dirty="0">
                <a:latin typeface="ＭＳ Ｐ明朝" pitchFamily="18" charset="-128"/>
                <a:ea typeface="ＭＳ Ｐ明朝" pitchFamily="18" charset="-128"/>
              </a:rPr>
              <a:t>HP</a:t>
            </a:r>
            <a:r>
              <a:rPr kumimoji="0" lang="ja-JP" altLang="en-US" sz="800" dirty="0">
                <a:latin typeface="ＭＳ Ｐ明朝" pitchFamily="18" charset="-128"/>
                <a:ea typeface="ＭＳ Ｐ明朝" pitchFamily="18" charset="-128"/>
              </a:rPr>
              <a:t>「先天色覚異常と色覚バリアフリー」</a:t>
            </a:r>
            <a:r>
              <a:rPr kumimoji="0" lang="ja-JP" altLang="en-US" sz="800" b="0" dirty="0">
                <a:latin typeface="ＭＳ Ｐ明朝" pitchFamily="18" charset="-128"/>
                <a:ea typeface="ＭＳ Ｐ明朝" pitchFamily="18" charset="-128"/>
              </a:rPr>
              <a:t>改変</a:t>
            </a:r>
          </a:p>
        </p:txBody>
      </p:sp>
    </p:spTree>
    <p:extLst>
      <p:ext uri="{BB962C8B-B14F-4D97-AF65-F5344CB8AC3E}">
        <p14:creationId xmlns:p14="http://schemas.microsoft.com/office/powerpoint/2010/main" val="1407717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title" idx="4294967295"/>
          </p:nvPr>
        </p:nvSpPr>
        <p:spPr>
          <a:xfrm>
            <a:off x="2384425" y="260648"/>
            <a:ext cx="4851871" cy="647700"/>
          </a:xfrm>
          <a:ln>
            <a:solidFill>
              <a:srgbClr val="00B0F0"/>
            </a:solidFill>
          </a:ln>
        </p:spPr>
        <p:txBody>
          <a:bodyPr/>
          <a:lstStyle/>
          <a:p>
            <a:pPr eaLnBrk="1" hangingPunct="1"/>
            <a:r>
              <a:rPr lang="ja-JP" altLang="en-US" sz="3600" dirty="0">
                <a:solidFill>
                  <a:schemeClr val="tx1"/>
                </a:solidFill>
              </a:rPr>
              <a:t>先天色覚</a:t>
            </a:r>
            <a:r>
              <a:rPr lang="ja-JP" altLang="en-US" sz="3600" dirty="0"/>
              <a:t>異常の頻度</a:t>
            </a:r>
          </a:p>
        </p:txBody>
      </p:sp>
      <p:sp>
        <p:nvSpPr>
          <p:cNvPr id="11267" name="Text Box 25"/>
          <p:cNvSpPr txBox="1">
            <a:spLocks noChangeArrowheads="1"/>
          </p:cNvSpPr>
          <p:nvPr/>
        </p:nvSpPr>
        <p:spPr bwMode="auto">
          <a:xfrm>
            <a:off x="560388" y="4876800"/>
            <a:ext cx="7923212" cy="523875"/>
          </a:xfrm>
          <a:prstGeom prst="rect">
            <a:avLst/>
          </a:prstGeom>
          <a:solidFill>
            <a:srgbClr val="00009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ja-JP" altLang="en-US" sz="2800" b="0">
                <a:solidFill>
                  <a:schemeClr val="bg1"/>
                </a:solidFill>
              </a:rPr>
              <a:t>先天色覚異常のほとんどは</a:t>
            </a:r>
            <a:r>
              <a:rPr lang="en-US" altLang="ja-JP" sz="2800" b="0">
                <a:solidFill>
                  <a:schemeClr val="bg1"/>
                </a:solidFill>
              </a:rPr>
              <a:t>1</a:t>
            </a:r>
            <a:r>
              <a:rPr lang="ja-JP" altLang="en-US" sz="2800" b="0">
                <a:solidFill>
                  <a:schemeClr val="bg1"/>
                </a:solidFill>
              </a:rPr>
              <a:t>型・</a:t>
            </a:r>
            <a:r>
              <a:rPr lang="en-US" altLang="ja-JP" sz="2800" b="0">
                <a:solidFill>
                  <a:schemeClr val="bg1"/>
                </a:solidFill>
              </a:rPr>
              <a:t>2</a:t>
            </a:r>
            <a:r>
              <a:rPr lang="ja-JP" altLang="en-US" sz="2800" b="0">
                <a:solidFill>
                  <a:schemeClr val="bg1"/>
                </a:solidFill>
              </a:rPr>
              <a:t>型色覚です。</a:t>
            </a:r>
          </a:p>
        </p:txBody>
      </p:sp>
      <p:sp>
        <p:nvSpPr>
          <p:cNvPr id="11268" name="Text Box 21"/>
          <p:cNvSpPr txBox="1">
            <a:spLocks noChangeArrowheads="1"/>
          </p:cNvSpPr>
          <p:nvPr/>
        </p:nvSpPr>
        <p:spPr bwMode="auto">
          <a:xfrm>
            <a:off x="387350" y="5622925"/>
            <a:ext cx="85788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lang="en-US" altLang="ja-JP" sz="2000" b="0" dirty="0">
                <a:latin typeface="ＭＳ Ｐゴシック" pitchFamily="50" charset="-128"/>
              </a:rPr>
              <a:t>5%</a:t>
            </a:r>
            <a:r>
              <a:rPr lang="ja-JP" altLang="en-US" sz="2000" b="0" dirty="0">
                <a:latin typeface="ＭＳ Ｐゴシック" pitchFamily="50" charset="-128"/>
              </a:rPr>
              <a:t>という数字は日本人で</a:t>
            </a:r>
            <a:r>
              <a:rPr lang="en-US" altLang="ja-JP" sz="2000" b="0" dirty="0">
                <a:latin typeface="ＭＳ Ｐゴシック" pitchFamily="50" charset="-128"/>
              </a:rPr>
              <a:t>AB</a:t>
            </a:r>
            <a:r>
              <a:rPr lang="ja-JP" altLang="en-US" sz="2000" b="0" dirty="0">
                <a:latin typeface="ＭＳ Ｐゴシック" pitchFamily="50" charset="-128"/>
              </a:rPr>
              <a:t>型の血液型を持つ人の割合と同じくらい。</a:t>
            </a:r>
            <a:endParaRPr kumimoji="0" lang="ja-JP" altLang="en-US" sz="2000" dirty="0">
              <a:latin typeface="ＭＳ Ｐゴシック" pitchFamily="50" charset="-128"/>
            </a:endParaRPr>
          </a:p>
        </p:txBody>
      </p:sp>
      <p:sp>
        <p:nvSpPr>
          <p:cNvPr id="11269" name="テキスト ボックス 3"/>
          <p:cNvSpPr txBox="1">
            <a:spLocks noChangeArrowheads="1"/>
          </p:cNvSpPr>
          <p:nvPr/>
        </p:nvSpPr>
        <p:spPr bwMode="auto">
          <a:xfrm>
            <a:off x="5905500" y="6643688"/>
            <a:ext cx="3238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r">
              <a:spcBef>
                <a:spcPct val="50000"/>
              </a:spcBef>
              <a:buFontTx/>
              <a:buNone/>
            </a:pPr>
            <a:r>
              <a:rPr lang="ja-JP" altLang="en-US" sz="800" b="0">
                <a:latin typeface="ＭＳ Ｐ明朝" pitchFamily="18" charset="-128"/>
                <a:ea typeface="ＭＳ Ｐ明朝" pitchFamily="18" charset="-128"/>
              </a:rPr>
              <a:t>鈴木一作先生</a:t>
            </a:r>
            <a:r>
              <a:rPr lang="en-US" altLang="ja-JP" sz="800" b="0">
                <a:latin typeface="ＭＳ Ｐ明朝" pitchFamily="18" charset="-128"/>
                <a:ea typeface="ＭＳ Ｐ明朝" pitchFamily="18" charset="-128"/>
              </a:rPr>
              <a:t>(</a:t>
            </a:r>
            <a:r>
              <a:rPr lang="ja-JP" altLang="en-US" sz="800" b="0">
                <a:latin typeface="ＭＳ Ｐ明朝" pitchFamily="18" charset="-128"/>
                <a:ea typeface="ＭＳ Ｐ明朝" pitchFamily="18" charset="-128"/>
              </a:rPr>
              <a:t>山形県眼科医会）作成</a:t>
            </a:r>
            <a:r>
              <a:rPr lang="en-US" altLang="ja-JP" sz="800" b="0">
                <a:latin typeface="ＭＳ Ｐ明朝" pitchFamily="18" charset="-128"/>
                <a:ea typeface="ＭＳ Ｐ明朝" pitchFamily="18" charset="-128"/>
              </a:rPr>
              <a:t>CD </a:t>
            </a:r>
            <a:r>
              <a:rPr lang="ja-JP" altLang="en-US" sz="800" b="0">
                <a:latin typeface="ＭＳ Ｐ明朝" pitchFamily="18" charset="-128"/>
                <a:ea typeface="ＭＳ Ｐ明朝" pitchFamily="18" charset="-128"/>
              </a:rPr>
              <a:t>「色覚異常のお話」改変</a:t>
            </a:r>
          </a:p>
        </p:txBody>
      </p:sp>
      <p:grpSp>
        <p:nvGrpSpPr>
          <p:cNvPr id="11270" name="Group 18"/>
          <p:cNvGrpSpPr>
            <a:grpSpLocks/>
          </p:cNvGrpSpPr>
          <p:nvPr/>
        </p:nvGrpSpPr>
        <p:grpSpPr bwMode="auto">
          <a:xfrm>
            <a:off x="132791" y="1130598"/>
            <a:ext cx="9355138" cy="3344862"/>
            <a:chOff x="68" y="697"/>
            <a:chExt cx="5893" cy="2107"/>
          </a:xfrm>
        </p:grpSpPr>
        <p:sp>
          <p:nvSpPr>
            <p:cNvPr id="11271" name="Text Box 25"/>
            <p:cNvSpPr txBox="1">
              <a:spLocks noChangeArrowheads="1"/>
            </p:cNvSpPr>
            <p:nvPr/>
          </p:nvSpPr>
          <p:spPr bwMode="auto">
            <a:xfrm>
              <a:off x="68" y="697"/>
              <a:ext cx="5893" cy="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50000"/>
                </a:spcBef>
                <a:buClr>
                  <a:schemeClr val="accent2"/>
                </a:buClr>
                <a:buFont typeface="Wingdings" pitchFamily="2" charset="2"/>
                <a:buNone/>
              </a:pPr>
              <a:r>
                <a:rPr kumimoji="0" lang="ja-JP" altLang="en-US" sz="2800" b="0" dirty="0">
                  <a:latin typeface="ＭＳ Ｐゴシック" pitchFamily="50" charset="-128"/>
                </a:rPr>
                <a:t>１型色覚（　　</a:t>
              </a:r>
              <a:r>
                <a:rPr kumimoji="0" lang="en-US" altLang="ja-JP" sz="2800" b="0" dirty="0">
                  <a:latin typeface="ＭＳ Ｐゴシック" pitchFamily="50" charset="-128"/>
                </a:rPr>
                <a:t>  </a:t>
              </a:r>
              <a:r>
                <a:rPr kumimoji="0" lang="ja-JP" altLang="en-US" sz="2800" b="0" dirty="0">
                  <a:latin typeface="ＭＳ Ｐゴシック" pitchFamily="50" charset="-128"/>
                </a:rPr>
                <a:t>Ｌ</a:t>
              </a:r>
              <a:r>
                <a:rPr kumimoji="0" lang="ja-JP" altLang="en-US" sz="2400" b="0" dirty="0">
                  <a:latin typeface="ＭＳ Ｐゴシック" pitchFamily="50" charset="-128"/>
                </a:rPr>
                <a:t>錐体の</a:t>
              </a:r>
              <a:r>
                <a:rPr kumimoji="0" lang="ja-JP" altLang="en-US" sz="2400" dirty="0">
                  <a:latin typeface="ＭＳ Ｐゴシック" pitchFamily="50" charset="-128"/>
                </a:rPr>
                <a:t>異常</a:t>
              </a:r>
              <a:r>
                <a:rPr kumimoji="0" lang="ja-JP" altLang="en-US" sz="2800" b="0" dirty="0">
                  <a:latin typeface="ＭＳ Ｐゴシック" pitchFamily="50" charset="-128"/>
                </a:rPr>
                <a:t>）</a:t>
              </a:r>
              <a:r>
                <a:rPr kumimoji="0" lang="en-US" altLang="ja-JP" sz="2800" b="0" dirty="0">
                  <a:latin typeface="ＭＳ Ｐゴシック" pitchFamily="50" charset="-128"/>
                </a:rPr>
                <a:t> </a:t>
              </a:r>
              <a:r>
                <a:rPr kumimoji="0" lang="ja-JP" altLang="en-US" sz="2800" b="0" dirty="0">
                  <a:latin typeface="ＭＳ Ｐゴシック" pitchFamily="50" charset="-128"/>
                </a:rPr>
                <a:t>・</a:t>
              </a:r>
              <a:r>
                <a:rPr kumimoji="0" lang="en-US" altLang="ja-JP" sz="2800" b="0" dirty="0">
                  <a:latin typeface="ＭＳ Ｐゴシック" pitchFamily="50" charset="-128"/>
                </a:rPr>
                <a:t> 2</a:t>
              </a:r>
              <a:r>
                <a:rPr kumimoji="0" lang="ja-JP" altLang="en-US" sz="2800" b="0" dirty="0">
                  <a:latin typeface="ＭＳ Ｐゴシック" pitchFamily="50" charset="-128"/>
                </a:rPr>
                <a:t>型色覚（ </a:t>
              </a:r>
              <a:r>
                <a:rPr kumimoji="0" lang="en-US" altLang="en-US" sz="2800" b="0" dirty="0">
                  <a:latin typeface="ＭＳ Ｐゴシック" pitchFamily="50" charset="-128"/>
                </a:rPr>
                <a:t>　</a:t>
              </a:r>
              <a:r>
                <a:rPr kumimoji="0" lang="ja-JP" altLang="en-US" sz="2800" dirty="0">
                  <a:latin typeface="ＭＳ Ｐゴシック" pitchFamily="50" charset="-128"/>
                </a:rPr>
                <a:t>　 Ｍ</a:t>
              </a:r>
              <a:r>
                <a:rPr kumimoji="0" lang="ja-JP" altLang="en-US" sz="2400" b="0" dirty="0">
                  <a:latin typeface="ＭＳ Ｐゴシック" pitchFamily="50" charset="-128"/>
                </a:rPr>
                <a:t>錐体の</a:t>
              </a:r>
              <a:r>
                <a:rPr kumimoji="0" lang="ja-JP" altLang="en-US" sz="2400" dirty="0">
                  <a:latin typeface="ＭＳ Ｐゴシック" pitchFamily="50" charset="-128"/>
                </a:rPr>
                <a:t>異常</a:t>
              </a:r>
              <a:r>
                <a:rPr kumimoji="0" lang="ja-JP" altLang="en-US" sz="2800" b="0" dirty="0">
                  <a:latin typeface="ＭＳ Ｐゴシック" pitchFamily="50" charset="-128"/>
                </a:rPr>
                <a:t>）</a:t>
              </a:r>
            </a:p>
            <a:p>
              <a:pPr>
                <a:spcBef>
                  <a:spcPct val="50000"/>
                </a:spcBef>
                <a:buClr>
                  <a:schemeClr val="accent2"/>
                </a:buClr>
                <a:buFontTx/>
                <a:buNone/>
              </a:pPr>
              <a:r>
                <a:rPr kumimoji="0" lang="ja-JP" altLang="en-US" sz="2800" dirty="0">
                  <a:latin typeface="ＭＳ Ｐゴシック" pitchFamily="50" charset="-128"/>
                </a:rPr>
                <a:t>　　</a:t>
              </a:r>
              <a:r>
                <a:rPr kumimoji="0" lang="ja-JP" altLang="en-US" sz="2600" b="0" dirty="0">
                  <a:latin typeface="ＭＳ Ｐゴシック" pitchFamily="50" charset="-128"/>
                </a:rPr>
                <a:t>日本人男性の</a:t>
              </a:r>
              <a:r>
                <a:rPr kumimoji="0" lang="en-US" altLang="ja-JP" sz="2600" b="0" dirty="0">
                  <a:latin typeface="ＭＳ Ｐゴシック" pitchFamily="50" charset="-128"/>
                </a:rPr>
                <a:t> 20</a:t>
              </a:r>
              <a:r>
                <a:rPr kumimoji="0" lang="ja-JP" altLang="en-US" sz="2600" b="0" dirty="0">
                  <a:latin typeface="ＭＳ Ｐゴシック" pitchFamily="50" charset="-128"/>
                </a:rPr>
                <a:t>人に</a:t>
              </a:r>
              <a:r>
                <a:rPr kumimoji="0" lang="en-US" altLang="ja-JP" sz="2600" b="0" dirty="0">
                  <a:latin typeface="ＭＳ Ｐゴシック" pitchFamily="50" charset="-128"/>
                </a:rPr>
                <a:t>1</a:t>
              </a:r>
              <a:r>
                <a:rPr kumimoji="0" lang="ja-JP" altLang="en-US" sz="2600" b="0" dirty="0">
                  <a:latin typeface="ＭＳ Ｐゴシック" pitchFamily="50" charset="-128"/>
                </a:rPr>
                <a:t>人（</a:t>
              </a:r>
              <a:r>
                <a:rPr kumimoji="0" lang="ja-JP" altLang="en-US" sz="2600" dirty="0">
                  <a:latin typeface="ＭＳ Ｐゴシック" pitchFamily="50" charset="-128"/>
                </a:rPr>
                <a:t>約</a:t>
              </a:r>
              <a:r>
                <a:rPr kumimoji="0" lang="en-US" altLang="ja-JP" sz="2600" b="0" dirty="0">
                  <a:latin typeface="ＭＳ Ｐゴシック" pitchFamily="50" charset="-128"/>
                </a:rPr>
                <a:t>5</a:t>
              </a:r>
              <a:r>
                <a:rPr kumimoji="0" lang="ja-JP" altLang="en-US" sz="2600" b="0" dirty="0">
                  <a:latin typeface="ＭＳ Ｐゴシック" pitchFamily="50" charset="-128"/>
                </a:rPr>
                <a:t>％）</a:t>
              </a:r>
              <a:r>
                <a:rPr kumimoji="0" lang="ja-JP" altLang="en-US" sz="2400" b="0" dirty="0">
                  <a:latin typeface="ＭＳ Ｐゴシック" pitchFamily="50" charset="-128"/>
                </a:rPr>
                <a:t>　</a:t>
              </a:r>
              <a:r>
                <a:rPr kumimoji="0" lang="en-US" altLang="ja-JP" sz="2400" b="0" dirty="0">
                  <a:latin typeface="ＭＳ Ｐゴシック" pitchFamily="50" charset="-128"/>
                </a:rPr>
                <a:t> </a:t>
              </a:r>
              <a:r>
                <a:rPr kumimoji="0" lang="ja-JP" altLang="en-US" sz="2400" b="0" dirty="0">
                  <a:latin typeface="ＭＳ Ｐゴシック" pitchFamily="50" charset="-128"/>
                </a:rPr>
                <a:t>（日本人全体で</a:t>
              </a:r>
              <a:r>
                <a:rPr kumimoji="0" lang="en-US" altLang="ja-JP" sz="2400" b="0" dirty="0">
                  <a:latin typeface="ＭＳ Ｐゴシック" pitchFamily="50" charset="-128"/>
                </a:rPr>
                <a:t>300</a:t>
              </a:r>
              <a:r>
                <a:rPr kumimoji="0" lang="ja-JP" altLang="en-US" sz="2400" b="0" dirty="0">
                  <a:latin typeface="ＭＳ Ｐゴシック" pitchFamily="50" charset="-128"/>
                </a:rPr>
                <a:t>万人）</a:t>
              </a:r>
            </a:p>
            <a:p>
              <a:pPr>
                <a:spcBef>
                  <a:spcPct val="50000"/>
                </a:spcBef>
                <a:buClr>
                  <a:schemeClr val="accent2"/>
                </a:buClr>
                <a:buFontTx/>
                <a:buNone/>
              </a:pPr>
              <a:r>
                <a:rPr kumimoji="0" lang="ja-JP" altLang="en-US" sz="2600" dirty="0">
                  <a:latin typeface="ＭＳ Ｐゴシック" pitchFamily="50" charset="-128"/>
                </a:rPr>
                <a:t>　　</a:t>
              </a:r>
              <a:r>
                <a:rPr kumimoji="0" lang="ja-JP" altLang="en-US" sz="2600" b="0" dirty="0">
                  <a:latin typeface="ＭＳ Ｐゴシック" pitchFamily="50" charset="-128"/>
                </a:rPr>
                <a:t>日本人女性の</a:t>
              </a:r>
              <a:r>
                <a:rPr kumimoji="0" lang="en-US" altLang="ja-JP" sz="2600" b="0" dirty="0">
                  <a:latin typeface="ＭＳ Ｐゴシック" pitchFamily="50" charset="-128"/>
                </a:rPr>
                <a:t>500</a:t>
              </a:r>
              <a:r>
                <a:rPr kumimoji="0" lang="ja-JP" altLang="en-US" sz="2600" b="0" dirty="0">
                  <a:latin typeface="ＭＳ Ｐゴシック" pitchFamily="50" charset="-128"/>
                </a:rPr>
                <a:t>人に</a:t>
              </a:r>
              <a:r>
                <a:rPr kumimoji="0" lang="en-US" altLang="ja-JP" sz="2600" b="0" dirty="0">
                  <a:latin typeface="ＭＳ Ｐゴシック" pitchFamily="50" charset="-128"/>
                </a:rPr>
                <a:t>1</a:t>
              </a:r>
              <a:r>
                <a:rPr kumimoji="0" lang="ja-JP" altLang="en-US" sz="2600" b="0" dirty="0">
                  <a:latin typeface="ＭＳ Ｐゴシック" pitchFamily="50" charset="-128"/>
                </a:rPr>
                <a:t>人（約</a:t>
              </a:r>
              <a:r>
                <a:rPr kumimoji="0" lang="en-US" altLang="ja-JP" sz="2600" b="0" dirty="0">
                  <a:latin typeface="ＭＳ Ｐゴシック" pitchFamily="50" charset="-128"/>
                </a:rPr>
                <a:t>0.2</a:t>
              </a:r>
              <a:r>
                <a:rPr kumimoji="0" lang="ja-JP" altLang="en-US" sz="2600" b="0" dirty="0">
                  <a:latin typeface="ＭＳ Ｐゴシック" pitchFamily="50" charset="-128"/>
                </a:rPr>
                <a:t>％）　　</a:t>
              </a:r>
              <a:r>
                <a:rPr kumimoji="0" lang="ja-JP" altLang="en-US" sz="2400" b="0" dirty="0">
                  <a:latin typeface="ＭＳ Ｐゴシック" pitchFamily="50" charset="-128"/>
                </a:rPr>
                <a:t>（日本人全体で</a:t>
              </a:r>
              <a:r>
                <a:rPr kumimoji="0" lang="en-US" altLang="ja-JP" sz="2400" b="0" dirty="0">
                  <a:latin typeface="ＭＳ Ｐゴシック" pitchFamily="50" charset="-128"/>
                </a:rPr>
                <a:t>12</a:t>
              </a:r>
              <a:r>
                <a:rPr kumimoji="0" lang="ja-JP" altLang="en-US" sz="2400" b="0" dirty="0">
                  <a:latin typeface="ＭＳ Ｐゴシック" pitchFamily="50" charset="-128"/>
                </a:rPr>
                <a:t>万人）</a:t>
              </a:r>
              <a:endParaRPr kumimoji="0" lang="ja-JP" altLang="en-US" sz="2800" b="0" dirty="0">
                <a:latin typeface="ＭＳ Ｐゴシック" pitchFamily="50" charset="-128"/>
              </a:endParaRPr>
            </a:p>
          </p:txBody>
        </p:sp>
        <p:sp>
          <p:nvSpPr>
            <p:cNvPr id="11272" name="Text Box 25"/>
            <p:cNvSpPr txBox="1">
              <a:spLocks noChangeArrowheads="1"/>
            </p:cNvSpPr>
            <p:nvPr/>
          </p:nvSpPr>
          <p:spPr bwMode="auto">
            <a:xfrm>
              <a:off x="132" y="2073"/>
              <a:ext cx="5511"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spcBef>
                  <a:spcPct val="50000"/>
                </a:spcBef>
                <a:buClr>
                  <a:schemeClr val="accent2"/>
                </a:buClr>
                <a:buFont typeface="Wingdings" pitchFamily="2" charset="2"/>
                <a:buNone/>
              </a:pPr>
              <a:r>
                <a:rPr kumimoji="0" lang="en-US" altLang="ja-JP" sz="2800" b="0" dirty="0">
                  <a:latin typeface="ＭＳ Ｐゴシック" pitchFamily="50" charset="-128"/>
                </a:rPr>
                <a:t>3</a:t>
              </a:r>
              <a:r>
                <a:rPr kumimoji="0" lang="ja-JP" altLang="en-US" sz="2800" b="0" dirty="0">
                  <a:latin typeface="ＭＳ Ｐゴシック" pitchFamily="50" charset="-128"/>
                </a:rPr>
                <a:t>型色覚（　　</a:t>
              </a:r>
              <a:r>
                <a:rPr kumimoji="0" lang="en-US" altLang="ja-JP" sz="2800" b="0" dirty="0">
                  <a:latin typeface="ＭＳ Ｐゴシック" pitchFamily="50" charset="-128"/>
                </a:rPr>
                <a:t> </a:t>
              </a:r>
              <a:r>
                <a:rPr kumimoji="0" lang="ja-JP" altLang="en-US" sz="2800" b="0" dirty="0">
                  <a:latin typeface="ＭＳ Ｐゴシック" pitchFamily="50" charset="-128"/>
                </a:rPr>
                <a:t>　Ｓ</a:t>
              </a:r>
              <a:r>
                <a:rPr kumimoji="0" lang="ja-JP" altLang="en-US" sz="2400" b="0" dirty="0">
                  <a:latin typeface="ＭＳ Ｐゴシック" pitchFamily="50" charset="-128"/>
                </a:rPr>
                <a:t>錐体の</a:t>
              </a:r>
              <a:r>
                <a:rPr kumimoji="0" lang="ja-JP" altLang="en-US" sz="2400" dirty="0">
                  <a:latin typeface="ＭＳ Ｐゴシック" pitchFamily="50" charset="-128"/>
                </a:rPr>
                <a:t>異常</a:t>
              </a:r>
              <a:r>
                <a:rPr kumimoji="0" lang="ja-JP" altLang="en-US" sz="2800" b="0" dirty="0">
                  <a:latin typeface="ＭＳ Ｐゴシック" pitchFamily="50" charset="-128"/>
                </a:rPr>
                <a:t>）</a:t>
              </a:r>
            </a:p>
            <a:p>
              <a:pPr>
                <a:spcBef>
                  <a:spcPct val="50000"/>
                </a:spcBef>
                <a:buClr>
                  <a:schemeClr val="accent2"/>
                </a:buClr>
                <a:buFont typeface="Wingdings" pitchFamily="2" charset="2"/>
                <a:buNone/>
              </a:pPr>
              <a:r>
                <a:rPr kumimoji="0" lang="ja-JP" altLang="en-US" sz="2800" b="0" dirty="0">
                  <a:latin typeface="ＭＳ Ｐゴシック" pitchFamily="50" charset="-128"/>
                </a:rPr>
                <a:t>	</a:t>
              </a:r>
              <a:r>
                <a:rPr kumimoji="0" lang="ja-JP" altLang="en-US" sz="2600" b="0" dirty="0">
                  <a:latin typeface="ＭＳ Ｐゴシック" pitchFamily="50" charset="-128"/>
                </a:rPr>
                <a:t>日本人全体の</a:t>
              </a:r>
              <a:r>
                <a:rPr kumimoji="0" lang="en-US" altLang="ja-JP" sz="2600" b="0" dirty="0">
                  <a:latin typeface="ＭＳ Ｐゴシック" pitchFamily="50" charset="-128"/>
                </a:rPr>
                <a:t>10</a:t>
              </a:r>
              <a:r>
                <a:rPr kumimoji="0" lang="ja-JP" altLang="en-US" sz="2600" b="0" dirty="0">
                  <a:latin typeface="ＭＳ Ｐゴシック" pitchFamily="50" charset="-128"/>
                </a:rPr>
                <a:t>万人に</a:t>
              </a:r>
              <a:r>
                <a:rPr kumimoji="0" lang="en-US" altLang="ja-JP" sz="2600" b="0" dirty="0">
                  <a:latin typeface="ＭＳ Ｐゴシック" pitchFamily="50" charset="-128"/>
                </a:rPr>
                <a:t>1</a:t>
              </a:r>
              <a:r>
                <a:rPr kumimoji="0" lang="ja-JP" altLang="en-US" sz="2600" b="0" dirty="0">
                  <a:latin typeface="ＭＳ Ｐゴシック" pitchFamily="50" charset="-128"/>
                </a:rPr>
                <a:t>人</a:t>
              </a:r>
              <a:r>
                <a:rPr kumimoji="0" lang="en-US" altLang="ja-JP" sz="2600" b="0" dirty="0">
                  <a:latin typeface="ＭＳ Ｐゴシック" pitchFamily="50" charset="-128"/>
                </a:rPr>
                <a:t>(</a:t>
              </a:r>
              <a:r>
                <a:rPr kumimoji="0" lang="ja-JP" altLang="en-US" sz="2600" dirty="0">
                  <a:latin typeface="ＭＳ Ｐゴシック" pitchFamily="50" charset="-128"/>
                </a:rPr>
                <a:t>約</a:t>
              </a:r>
              <a:r>
                <a:rPr kumimoji="0" lang="en-US" altLang="ja-JP" sz="2600" b="0" dirty="0">
                  <a:latin typeface="ＭＳ Ｐゴシック" pitchFamily="50" charset="-128"/>
                </a:rPr>
                <a:t>0.001</a:t>
              </a:r>
              <a:r>
                <a:rPr kumimoji="0" lang="ja-JP" altLang="en-US" sz="2600" b="0" dirty="0">
                  <a:latin typeface="ＭＳ Ｐゴシック" pitchFamily="50" charset="-128"/>
                </a:rPr>
                <a:t>％）</a:t>
              </a:r>
            </a:p>
          </p:txBody>
        </p:sp>
        <p:grpSp>
          <p:nvGrpSpPr>
            <p:cNvPr id="11273" name="図形グループ 17"/>
            <p:cNvGrpSpPr>
              <a:grpSpLocks/>
            </p:cNvGrpSpPr>
            <p:nvPr/>
          </p:nvGrpSpPr>
          <p:grpSpPr bwMode="auto">
            <a:xfrm>
              <a:off x="1034" y="731"/>
              <a:ext cx="409" cy="336"/>
              <a:chOff x="5480843" y="2305050"/>
              <a:chExt cx="649287" cy="533400"/>
            </a:xfrm>
          </p:grpSpPr>
          <p:sp>
            <p:nvSpPr>
              <p:cNvPr id="11280" name="Oval 6"/>
              <p:cNvSpPr>
                <a:spLocks noChangeArrowheads="1"/>
              </p:cNvSpPr>
              <p:nvPr/>
            </p:nvSpPr>
            <p:spPr bwMode="auto">
              <a:xfrm>
                <a:off x="5538787" y="2305050"/>
                <a:ext cx="533400" cy="533400"/>
              </a:xfrm>
              <a:prstGeom prst="ellipse">
                <a:avLst/>
              </a:prstGeom>
              <a:solidFill>
                <a:srgbClr val="FF5050"/>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2400">
                  <a:solidFill>
                    <a:schemeClr val="bg1"/>
                  </a:solidFill>
                </a:endParaRPr>
              </a:p>
            </p:txBody>
          </p:sp>
          <p:sp>
            <p:nvSpPr>
              <p:cNvPr id="11281" name="Text Box 30"/>
              <p:cNvSpPr txBox="1">
                <a:spLocks noChangeArrowheads="1"/>
              </p:cNvSpPr>
              <p:nvPr/>
            </p:nvSpPr>
            <p:spPr bwMode="auto">
              <a:xfrm>
                <a:off x="5480843" y="2347912"/>
                <a:ext cx="649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2400" dirty="0">
                    <a:solidFill>
                      <a:schemeClr val="bg1"/>
                    </a:solidFill>
                  </a:rPr>
                  <a:t>赤</a:t>
                </a:r>
              </a:p>
            </p:txBody>
          </p:sp>
        </p:grpSp>
        <p:grpSp>
          <p:nvGrpSpPr>
            <p:cNvPr id="11274" name="図形グループ 20"/>
            <p:cNvGrpSpPr>
              <a:grpSpLocks/>
            </p:cNvGrpSpPr>
            <p:nvPr/>
          </p:nvGrpSpPr>
          <p:grpSpPr bwMode="auto">
            <a:xfrm>
              <a:off x="3819" y="725"/>
              <a:ext cx="408" cy="336"/>
              <a:chOff x="5828971" y="3068636"/>
              <a:chExt cx="649287" cy="533400"/>
            </a:xfrm>
          </p:grpSpPr>
          <p:sp>
            <p:nvSpPr>
              <p:cNvPr id="11278" name="Oval 9"/>
              <p:cNvSpPr>
                <a:spLocks noChangeArrowheads="1"/>
              </p:cNvSpPr>
              <p:nvPr/>
            </p:nvSpPr>
            <p:spPr bwMode="auto">
              <a:xfrm>
                <a:off x="5872208" y="3068636"/>
                <a:ext cx="533400" cy="533400"/>
              </a:xfrm>
              <a:prstGeom prst="ellipse">
                <a:avLst/>
              </a:prstGeom>
              <a:solidFill>
                <a:srgbClr val="33CC33"/>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sz="2400" b="0">
                  <a:solidFill>
                    <a:srgbClr val="009900"/>
                  </a:solidFill>
                </a:endParaRPr>
              </a:p>
            </p:txBody>
          </p:sp>
          <p:sp>
            <p:nvSpPr>
              <p:cNvPr id="11279" name="Text Box 32"/>
              <p:cNvSpPr txBox="1">
                <a:spLocks noChangeArrowheads="1"/>
              </p:cNvSpPr>
              <p:nvPr/>
            </p:nvSpPr>
            <p:spPr bwMode="auto">
              <a:xfrm>
                <a:off x="5828971" y="3105149"/>
                <a:ext cx="6492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2400" dirty="0">
                    <a:solidFill>
                      <a:schemeClr val="bg1"/>
                    </a:solidFill>
                  </a:rPr>
                  <a:t>緑</a:t>
                </a:r>
              </a:p>
            </p:txBody>
          </p:sp>
        </p:grpSp>
        <p:grpSp>
          <p:nvGrpSpPr>
            <p:cNvPr id="11275" name="図形グループ 23"/>
            <p:cNvGrpSpPr>
              <a:grpSpLocks/>
            </p:cNvGrpSpPr>
            <p:nvPr/>
          </p:nvGrpSpPr>
          <p:grpSpPr bwMode="auto">
            <a:xfrm>
              <a:off x="1048" y="2095"/>
              <a:ext cx="454" cy="336"/>
              <a:chOff x="5580063" y="3787778"/>
              <a:chExt cx="720725" cy="533400"/>
            </a:xfrm>
          </p:grpSpPr>
          <p:sp>
            <p:nvSpPr>
              <p:cNvPr id="11276" name="Oval 11"/>
              <p:cNvSpPr>
                <a:spLocks noChangeArrowheads="1"/>
              </p:cNvSpPr>
              <p:nvPr/>
            </p:nvSpPr>
            <p:spPr bwMode="auto">
              <a:xfrm>
                <a:off x="5673725" y="3787778"/>
                <a:ext cx="533400" cy="533400"/>
              </a:xfrm>
              <a:prstGeom prst="ellipse">
                <a:avLst/>
              </a:prstGeom>
              <a:solidFill>
                <a:srgbClr val="3366FF"/>
              </a:solidFill>
              <a:ln w="2857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sz="2400" b="0">
                  <a:solidFill>
                    <a:srgbClr val="009900"/>
                  </a:solidFill>
                </a:endParaRPr>
              </a:p>
            </p:txBody>
          </p:sp>
          <p:sp>
            <p:nvSpPr>
              <p:cNvPr id="11277" name="Text Box 35"/>
              <p:cNvSpPr txBox="1">
                <a:spLocks noChangeArrowheads="1"/>
              </p:cNvSpPr>
              <p:nvPr/>
            </p:nvSpPr>
            <p:spPr bwMode="auto">
              <a:xfrm>
                <a:off x="5580063" y="3822703"/>
                <a:ext cx="720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2400" dirty="0">
                    <a:solidFill>
                      <a:schemeClr val="bg1"/>
                    </a:solidFill>
                  </a:rPr>
                  <a:t>青</a:t>
                </a:r>
              </a:p>
            </p:txBody>
          </p:sp>
        </p:grpSp>
      </p:grpSp>
      <p:sp>
        <p:nvSpPr>
          <p:cNvPr id="19" name="四角形吹き出し 1">
            <a:extLst>
              <a:ext uri="{FF2B5EF4-FFF2-40B4-BE49-F238E27FC236}">
                <a16:creationId xmlns:a16="http://schemas.microsoft.com/office/drawing/2014/main" id="{AFDC8827-EDF1-441F-A801-4470648E1E9B}"/>
              </a:ext>
            </a:extLst>
          </p:cNvPr>
          <p:cNvSpPr/>
          <p:nvPr/>
        </p:nvSpPr>
        <p:spPr>
          <a:xfrm>
            <a:off x="5367732" y="3068960"/>
            <a:ext cx="2783690" cy="720080"/>
          </a:xfrm>
          <a:prstGeom prst="wedgeRectCallout">
            <a:avLst>
              <a:gd name="adj1" fmla="val -49955"/>
              <a:gd name="adj2" fmla="val -19992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200" b="1" dirty="0">
                <a:solidFill>
                  <a:srgbClr val="0070C0"/>
                </a:solidFill>
              </a:rPr>
              <a:t>1</a:t>
            </a:r>
            <a:r>
              <a:rPr kumimoji="1" lang="ja-JP" altLang="en-US" sz="2200" b="1" dirty="0">
                <a:solidFill>
                  <a:srgbClr val="0070C0"/>
                </a:solidFill>
              </a:rPr>
              <a:t>学級にほぼ</a:t>
            </a:r>
            <a:r>
              <a:rPr kumimoji="1" lang="en-US" altLang="ja-JP" sz="2200" b="1" dirty="0">
                <a:solidFill>
                  <a:srgbClr val="0070C0"/>
                </a:solidFill>
              </a:rPr>
              <a:t>1</a:t>
            </a:r>
            <a:r>
              <a:rPr kumimoji="1" lang="ja-JP" altLang="en-US" sz="2200" b="1" dirty="0">
                <a:solidFill>
                  <a:srgbClr val="0070C0"/>
                </a:solidFill>
              </a:rPr>
              <a:t>名在籍</a:t>
            </a:r>
          </a:p>
        </p:txBody>
      </p:sp>
    </p:spTree>
    <p:extLst>
      <p:ext uri="{BB962C8B-B14F-4D97-AF65-F5344CB8AC3E}">
        <p14:creationId xmlns:p14="http://schemas.microsoft.com/office/powerpoint/2010/main" val="342649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265988" y="2268538"/>
            <a:ext cx="1295400" cy="381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grpSp>
        <p:nvGrpSpPr>
          <p:cNvPr id="12291" name="Group 4"/>
          <p:cNvGrpSpPr>
            <a:grpSpLocks/>
          </p:cNvGrpSpPr>
          <p:nvPr/>
        </p:nvGrpSpPr>
        <p:grpSpPr bwMode="auto">
          <a:xfrm>
            <a:off x="4648200" y="1612900"/>
            <a:ext cx="2162175" cy="3124200"/>
            <a:chOff x="2688" y="1248"/>
            <a:chExt cx="1362" cy="1968"/>
          </a:xfrm>
        </p:grpSpPr>
        <p:sp>
          <p:nvSpPr>
            <p:cNvPr id="12347" name="Line 5"/>
            <p:cNvSpPr>
              <a:spLocks noChangeShapeType="1"/>
            </p:cNvSpPr>
            <p:nvPr/>
          </p:nvSpPr>
          <p:spPr bwMode="auto">
            <a:xfrm>
              <a:off x="2688" y="2352"/>
              <a:ext cx="22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48" name="Line 6"/>
            <p:cNvSpPr>
              <a:spLocks noChangeShapeType="1"/>
            </p:cNvSpPr>
            <p:nvPr/>
          </p:nvSpPr>
          <p:spPr bwMode="auto">
            <a:xfrm flipH="1">
              <a:off x="3824" y="2362"/>
              <a:ext cx="22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49" name="Oval 7"/>
            <p:cNvSpPr>
              <a:spLocks noChangeArrowheads="1"/>
            </p:cNvSpPr>
            <p:nvPr/>
          </p:nvSpPr>
          <p:spPr bwMode="auto">
            <a:xfrm>
              <a:off x="2923" y="1576"/>
              <a:ext cx="875" cy="1591"/>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50" name="Oval 8"/>
            <p:cNvSpPr>
              <a:spLocks noChangeAspect="1" noChangeArrowheads="1"/>
            </p:cNvSpPr>
            <p:nvPr/>
          </p:nvSpPr>
          <p:spPr bwMode="auto">
            <a:xfrm>
              <a:off x="3279" y="1536"/>
              <a:ext cx="169" cy="147"/>
            </a:xfrm>
            <a:prstGeom prst="ellipse">
              <a:avLst/>
            </a:prstGeom>
            <a:solidFill>
              <a:srgbClr val="FFFF00"/>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51" name="Oval 9"/>
            <p:cNvSpPr>
              <a:spLocks noChangeAspect="1" noChangeArrowheads="1"/>
            </p:cNvSpPr>
            <p:nvPr/>
          </p:nvSpPr>
          <p:spPr bwMode="auto">
            <a:xfrm>
              <a:off x="3685" y="2066"/>
              <a:ext cx="169" cy="146"/>
            </a:xfrm>
            <a:prstGeom prst="ellipse">
              <a:avLst/>
            </a:prstGeom>
            <a:solidFill>
              <a:srgbClr val="FF0000"/>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52" name="Oval 10"/>
            <p:cNvSpPr>
              <a:spLocks noChangeAspect="1" noChangeArrowheads="1"/>
            </p:cNvSpPr>
            <p:nvPr/>
          </p:nvSpPr>
          <p:spPr bwMode="auto">
            <a:xfrm>
              <a:off x="2838" y="2066"/>
              <a:ext cx="170" cy="146"/>
            </a:xfrm>
            <a:prstGeom prst="ellipse">
              <a:avLst/>
            </a:prstGeom>
            <a:solidFill>
              <a:srgbClr val="008000"/>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53" name="Oval 11"/>
            <p:cNvSpPr>
              <a:spLocks noChangeAspect="1" noChangeArrowheads="1"/>
            </p:cNvSpPr>
            <p:nvPr/>
          </p:nvSpPr>
          <p:spPr bwMode="auto">
            <a:xfrm>
              <a:off x="2923" y="1771"/>
              <a:ext cx="169" cy="148"/>
            </a:xfrm>
            <a:prstGeom prst="ellipse">
              <a:avLst/>
            </a:prstGeom>
            <a:solidFill>
              <a:srgbClr val="CCFF33"/>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54" name="Oval 12"/>
            <p:cNvSpPr>
              <a:spLocks noChangeAspect="1" noChangeArrowheads="1"/>
            </p:cNvSpPr>
            <p:nvPr/>
          </p:nvSpPr>
          <p:spPr bwMode="auto">
            <a:xfrm>
              <a:off x="2951" y="2800"/>
              <a:ext cx="169" cy="147"/>
            </a:xfrm>
            <a:prstGeom prst="ellipse">
              <a:avLst/>
            </a:prstGeom>
            <a:solidFill>
              <a:srgbClr val="0000FF"/>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55" name="Oval 13"/>
            <p:cNvSpPr>
              <a:spLocks noChangeAspect="1" noChangeArrowheads="1"/>
            </p:cNvSpPr>
            <p:nvPr/>
          </p:nvSpPr>
          <p:spPr bwMode="auto">
            <a:xfrm>
              <a:off x="3685" y="2457"/>
              <a:ext cx="169" cy="147"/>
            </a:xfrm>
            <a:prstGeom prst="ellipse">
              <a:avLst/>
            </a:prstGeom>
            <a:solidFill>
              <a:srgbClr val="D60093"/>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56" name="Oval 14"/>
            <p:cNvSpPr>
              <a:spLocks noChangeAspect="1" noChangeArrowheads="1"/>
            </p:cNvSpPr>
            <p:nvPr/>
          </p:nvSpPr>
          <p:spPr bwMode="auto">
            <a:xfrm>
              <a:off x="3600" y="2800"/>
              <a:ext cx="170" cy="147"/>
            </a:xfrm>
            <a:prstGeom prst="ellipse">
              <a:avLst/>
            </a:prstGeom>
            <a:solidFill>
              <a:srgbClr val="9900CC"/>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57" name="Oval 15"/>
            <p:cNvSpPr>
              <a:spLocks noChangeAspect="1" noChangeArrowheads="1"/>
            </p:cNvSpPr>
            <p:nvPr/>
          </p:nvSpPr>
          <p:spPr bwMode="auto">
            <a:xfrm>
              <a:off x="3282" y="3069"/>
              <a:ext cx="170" cy="147"/>
            </a:xfrm>
            <a:prstGeom prst="ellipse">
              <a:avLst/>
            </a:prstGeom>
            <a:solidFill>
              <a:srgbClr val="6600FF"/>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58" name="Oval 16"/>
            <p:cNvSpPr>
              <a:spLocks noChangeAspect="1" noChangeArrowheads="1"/>
            </p:cNvSpPr>
            <p:nvPr/>
          </p:nvSpPr>
          <p:spPr bwMode="auto">
            <a:xfrm>
              <a:off x="2867" y="2457"/>
              <a:ext cx="169" cy="147"/>
            </a:xfrm>
            <a:prstGeom prst="ellipse">
              <a:avLst/>
            </a:prstGeom>
            <a:solidFill>
              <a:srgbClr val="33CCCC"/>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59" name="Oval 17"/>
            <p:cNvSpPr>
              <a:spLocks noChangeAspect="1" noChangeArrowheads="1"/>
            </p:cNvSpPr>
            <p:nvPr/>
          </p:nvSpPr>
          <p:spPr bwMode="auto">
            <a:xfrm>
              <a:off x="3601" y="1781"/>
              <a:ext cx="170" cy="148"/>
            </a:xfrm>
            <a:prstGeom prst="ellipse">
              <a:avLst/>
            </a:prstGeom>
            <a:solidFill>
              <a:srgbClr val="FF6600"/>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60" name="Text Box 18"/>
            <p:cNvSpPr txBox="1">
              <a:spLocks noChangeArrowheads="1"/>
            </p:cNvSpPr>
            <p:nvPr/>
          </p:nvSpPr>
          <p:spPr bwMode="auto">
            <a:xfrm>
              <a:off x="3120" y="1248"/>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1800"/>
                <a:t>中等度</a:t>
              </a:r>
            </a:p>
          </p:txBody>
        </p:sp>
        <p:sp>
          <p:nvSpPr>
            <p:cNvPr id="12361" name="Line 19"/>
            <p:cNvSpPr>
              <a:spLocks noChangeShapeType="1"/>
            </p:cNvSpPr>
            <p:nvPr/>
          </p:nvSpPr>
          <p:spPr bwMode="auto">
            <a:xfrm>
              <a:off x="3024" y="2160"/>
              <a:ext cx="672"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62" name="Line 20"/>
            <p:cNvSpPr>
              <a:spLocks noChangeShapeType="1"/>
            </p:cNvSpPr>
            <p:nvPr/>
          </p:nvSpPr>
          <p:spPr bwMode="auto">
            <a:xfrm>
              <a:off x="3363" y="1710"/>
              <a:ext cx="0" cy="1344"/>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grpSp>
        <p:nvGrpSpPr>
          <p:cNvPr id="12292" name="Group 21"/>
          <p:cNvGrpSpPr>
            <a:grpSpLocks/>
          </p:cNvGrpSpPr>
          <p:nvPr/>
        </p:nvGrpSpPr>
        <p:grpSpPr bwMode="auto">
          <a:xfrm>
            <a:off x="7112000" y="1612900"/>
            <a:ext cx="1524000" cy="3205163"/>
            <a:chOff x="4416" y="1248"/>
            <a:chExt cx="960" cy="2019"/>
          </a:xfrm>
        </p:grpSpPr>
        <p:sp>
          <p:nvSpPr>
            <p:cNvPr id="12331" name="Oval 22"/>
            <p:cNvSpPr>
              <a:spLocks noChangeArrowheads="1"/>
            </p:cNvSpPr>
            <p:nvPr/>
          </p:nvSpPr>
          <p:spPr bwMode="auto">
            <a:xfrm>
              <a:off x="4749" y="1536"/>
              <a:ext cx="336" cy="170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32" name="Line 23"/>
            <p:cNvSpPr>
              <a:spLocks noChangeShapeType="1"/>
            </p:cNvSpPr>
            <p:nvPr/>
          </p:nvSpPr>
          <p:spPr bwMode="auto">
            <a:xfrm flipH="1">
              <a:off x="5112" y="2370"/>
              <a:ext cx="26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33" name="Line 24"/>
            <p:cNvSpPr>
              <a:spLocks noChangeShapeType="1"/>
            </p:cNvSpPr>
            <p:nvPr/>
          </p:nvSpPr>
          <p:spPr bwMode="auto">
            <a:xfrm>
              <a:off x="4416" y="2370"/>
              <a:ext cx="26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34" name="Text Box 25"/>
            <p:cNvSpPr txBox="1">
              <a:spLocks noChangeArrowheads="1"/>
            </p:cNvSpPr>
            <p:nvPr/>
          </p:nvSpPr>
          <p:spPr bwMode="auto">
            <a:xfrm>
              <a:off x="4689" y="1248"/>
              <a:ext cx="4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1800"/>
                <a:t>強度</a:t>
              </a:r>
            </a:p>
          </p:txBody>
        </p:sp>
        <p:sp>
          <p:nvSpPr>
            <p:cNvPr id="12335" name="Oval 26"/>
            <p:cNvSpPr>
              <a:spLocks noChangeAspect="1" noChangeArrowheads="1"/>
            </p:cNvSpPr>
            <p:nvPr/>
          </p:nvSpPr>
          <p:spPr bwMode="auto">
            <a:xfrm>
              <a:off x="4826" y="1488"/>
              <a:ext cx="161" cy="147"/>
            </a:xfrm>
            <a:prstGeom prst="ellipse">
              <a:avLst/>
            </a:prstGeom>
            <a:solidFill>
              <a:srgbClr val="FFFF00"/>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36" name="Oval 27"/>
            <p:cNvSpPr>
              <a:spLocks noChangeAspect="1" noChangeArrowheads="1"/>
            </p:cNvSpPr>
            <p:nvPr/>
          </p:nvSpPr>
          <p:spPr bwMode="auto">
            <a:xfrm>
              <a:off x="4964" y="1728"/>
              <a:ext cx="161" cy="148"/>
            </a:xfrm>
            <a:prstGeom prst="ellipse">
              <a:avLst/>
            </a:prstGeom>
            <a:solidFill>
              <a:srgbClr val="FF6600"/>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37" name="Oval 28"/>
            <p:cNvSpPr>
              <a:spLocks noChangeAspect="1" noChangeArrowheads="1"/>
            </p:cNvSpPr>
            <p:nvPr/>
          </p:nvSpPr>
          <p:spPr bwMode="auto">
            <a:xfrm>
              <a:off x="5000" y="2112"/>
              <a:ext cx="161" cy="146"/>
            </a:xfrm>
            <a:prstGeom prst="ellipse">
              <a:avLst/>
            </a:prstGeom>
            <a:solidFill>
              <a:srgbClr val="FF0000"/>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38" name="Oval 29"/>
            <p:cNvSpPr>
              <a:spLocks noChangeAspect="1" noChangeArrowheads="1"/>
            </p:cNvSpPr>
            <p:nvPr/>
          </p:nvSpPr>
          <p:spPr bwMode="auto">
            <a:xfrm>
              <a:off x="5000" y="2496"/>
              <a:ext cx="161" cy="147"/>
            </a:xfrm>
            <a:prstGeom prst="ellipse">
              <a:avLst/>
            </a:prstGeom>
            <a:solidFill>
              <a:srgbClr val="D60093"/>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39" name="Oval 30"/>
            <p:cNvSpPr>
              <a:spLocks noChangeAspect="1" noChangeArrowheads="1"/>
            </p:cNvSpPr>
            <p:nvPr/>
          </p:nvSpPr>
          <p:spPr bwMode="auto">
            <a:xfrm>
              <a:off x="4982" y="2832"/>
              <a:ext cx="161" cy="147"/>
            </a:xfrm>
            <a:prstGeom prst="ellipse">
              <a:avLst/>
            </a:prstGeom>
            <a:solidFill>
              <a:srgbClr val="9900CC"/>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40" name="Oval 31"/>
            <p:cNvSpPr>
              <a:spLocks noChangeAspect="1" noChangeArrowheads="1"/>
            </p:cNvSpPr>
            <p:nvPr/>
          </p:nvSpPr>
          <p:spPr bwMode="auto">
            <a:xfrm>
              <a:off x="4826" y="3120"/>
              <a:ext cx="162" cy="147"/>
            </a:xfrm>
            <a:prstGeom prst="ellipse">
              <a:avLst/>
            </a:prstGeom>
            <a:solidFill>
              <a:srgbClr val="6600FF"/>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41" name="Oval 32"/>
            <p:cNvSpPr>
              <a:spLocks noChangeAspect="1" noChangeArrowheads="1"/>
            </p:cNvSpPr>
            <p:nvPr/>
          </p:nvSpPr>
          <p:spPr bwMode="auto">
            <a:xfrm>
              <a:off x="4698" y="2832"/>
              <a:ext cx="160" cy="147"/>
            </a:xfrm>
            <a:prstGeom prst="ellipse">
              <a:avLst/>
            </a:prstGeom>
            <a:solidFill>
              <a:srgbClr val="0000FF"/>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42" name="Oval 33"/>
            <p:cNvSpPr>
              <a:spLocks noChangeAspect="1" noChangeArrowheads="1"/>
            </p:cNvSpPr>
            <p:nvPr/>
          </p:nvSpPr>
          <p:spPr bwMode="auto">
            <a:xfrm>
              <a:off x="4661" y="2496"/>
              <a:ext cx="161" cy="147"/>
            </a:xfrm>
            <a:prstGeom prst="ellipse">
              <a:avLst/>
            </a:prstGeom>
            <a:solidFill>
              <a:srgbClr val="33CCCC"/>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43" name="Oval 34"/>
            <p:cNvSpPr>
              <a:spLocks noChangeAspect="1" noChangeArrowheads="1"/>
            </p:cNvSpPr>
            <p:nvPr/>
          </p:nvSpPr>
          <p:spPr bwMode="auto">
            <a:xfrm>
              <a:off x="4643" y="2112"/>
              <a:ext cx="162" cy="146"/>
            </a:xfrm>
            <a:prstGeom prst="ellipse">
              <a:avLst/>
            </a:prstGeom>
            <a:solidFill>
              <a:srgbClr val="008000"/>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44" name="Oval 35"/>
            <p:cNvSpPr>
              <a:spLocks noChangeAspect="1" noChangeArrowheads="1"/>
            </p:cNvSpPr>
            <p:nvPr/>
          </p:nvSpPr>
          <p:spPr bwMode="auto">
            <a:xfrm>
              <a:off x="4698" y="1728"/>
              <a:ext cx="160" cy="148"/>
            </a:xfrm>
            <a:prstGeom prst="ellipse">
              <a:avLst/>
            </a:prstGeom>
            <a:solidFill>
              <a:srgbClr val="CCFF33"/>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45" name="Line 36"/>
            <p:cNvSpPr>
              <a:spLocks noChangeShapeType="1"/>
            </p:cNvSpPr>
            <p:nvPr/>
          </p:nvSpPr>
          <p:spPr bwMode="auto">
            <a:xfrm>
              <a:off x="4781" y="2190"/>
              <a:ext cx="273"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46" name="Line 37"/>
            <p:cNvSpPr>
              <a:spLocks noChangeShapeType="1"/>
            </p:cNvSpPr>
            <p:nvPr/>
          </p:nvSpPr>
          <p:spPr bwMode="auto">
            <a:xfrm>
              <a:off x="4917" y="1680"/>
              <a:ext cx="0" cy="1344"/>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sp>
        <p:nvSpPr>
          <p:cNvPr id="12293" name="Rectangle 38"/>
          <p:cNvSpPr>
            <a:spLocks noChangeArrowheads="1"/>
          </p:cNvSpPr>
          <p:nvPr/>
        </p:nvSpPr>
        <p:spPr bwMode="auto">
          <a:xfrm>
            <a:off x="7265988" y="2916238"/>
            <a:ext cx="1295400" cy="381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294" name="Rectangle 39"/>
          <p:cNvSpPr>
            <a:spLocks noChangeArrowheads="1"/>
          </p:cNvSpPr>
          <p:nvPr/>
        </p:nvSpPr>
        <p:spPr bwMode="auto">
          <a:xfrm>
            <a:off x="7265988" y="3492500"/>
            <a:ext cx="1295400" cy="381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295" name="Rectangle 40"/>
          <p:cNvSpPr>
            <a:spLocks noChangeArrowheads="1"/>
          </p:cNvSpPr>
          <p:nvPr/>
        </p:nvSpPr>
        <p:spPr bwMode="auto">
          <a:xfrm>
            <a:off x="7264400" y="4051300"/>
            <a:ext cx="1295400" cy="381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296" name="Text Box 42"/>
          <p:cNvSpPr txBox="1">
            <a:spLocks noChangeArrowheads="1"/>
          </p:cNvSpPr>
          <p:nvPr/>
        </p:nvSpPr>
        <p:spPr bwMode="auto">
          <a:xfrm>
            <a:off x="336550" y="38989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ja-JP" altLang="en-US" sz="2400" b="0">
                <a:latin typeface="Times New Roman" pitchFamily="18" charset="0"/>
              </a:rPr>
              <a:t>青緑</a:t>
            </a:r>
          </a:p>
        </p:txBody>
      </p:sp>
      <p:sp>
        <p:nvSpPr>
          <p:cNvPr id="12297" name="Oval 43"/>
          <p:cNvSpPr>
            <a:spLocks noChangeArrowheads="1"/>
          </p:cNvSpPr>
          <p:nvPr/>
        </p:nvSpPr>
        <p:spPr bwMode="auto">
          <a:xfrm>
            <a:off x="868363" y="2106613"/>
            <a:ext cx="2524125" cy="2544762"/>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298" name="Oval 44"/>
          <p:cNvSpPr>
            <a:spLocks noChangeAspect="1" noChangeArrowheads="1"/>
          </p:cNvSpPr>
          <p:nvPr/>
        </p:nvSpPr>
        <p:spPr bwMode="auto">
          <a:xfrm>
            <a:off x="2019300" y="1982788"/>
            <a:ext cx="247650" cy="249237"/>
          </a:xfrm>
          <a:prstGeom prst="ellipse">
            <a:avLst/>
          </a:prstGeom>
          <a:solidFill>
            <a:srgbClr val="FFFF00"/>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299" name="Oval 45"/>
          <p:cNvSpPr>
            <a:spLocks noChangeAspect="1" noChangeArrowheads="1"/>
          </p:cNvSpPr>
          <p:nvPr/>
        </p:nvSpPr>
        <p:spPr bwMode="auto">
          <a:xfrm>
            <a:off x="1239838" y="2271713"/>
            <a:ext cx="246062" cy="249237"/>
          </a:xfrm>
          <a:prstGeom prst="ellipse">
            <a:avLst/>
          </a:prstGeom>
          <a:solidFill>
            <a:srgbClr val="CCFF33"/>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00" name="Oval 46"/>
          <p:cNvSpPr>
            <a:spLocks noChangeAspect="1" noChangeArrowheads="1"/>
          </p:cNvSpPr>
          <p:nvPr/>
        </p:nvSpPr>
        <p:spPr bwMode="auto">
          <a:xfrm>
            <a:off x="827088" y="2894013"/>
            <a:ext cx="247650" cy="249237"/>
          </a:xfrm>
          <a:prstGeom prst="ellipse">
            <a:avLst/>
          </a:prstGeom>
          <a:solidFill>
            <a:srgbClr val="009900"/>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01" name="Oval 47"/>
          <p:cNvSpPr>
            <a:spLocks noChangeAspect="1" noChangeArrowheads="1"/>
          </p:cNvSpPr>
          <p:nvPr/>
        </p:nvSpPr>
        <p:spPr bwMode="auto">
          <a:xfrm>
            <a:off x="827088" y="3640138"/>
            <a:ext cx="247650" cy="249237"/>
          </a:xfrm>
          <a:prstGeom prst="ellipse">
            <a:avLst/>
          </a:prstGeom>
          <a:solidFill>
            <a:srgbClr val="33CCCC"/>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02" name="Oval 48"/>
          <p:cNvSpPr>
            <a:spLocks noChangeAspect="1" noChangeArrowheads="1"/>
          </p:cNvSpPr>
          <p:nvPr/>
        </p:nvSpPr>
        <p:spPr bwMode="auto">
          <a:xfrm>
            <a:off x="1239838" y="4262438"/>
            <a:ext cx="246062" cy="247650"/>
          </a:xfrm>
          <a:prstGeom prst="ellipse">
            <a:avLst/>
          </a:prstGeom>
          <a:solidFill>
            <a:srgbClr val="0000FF"/>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03" name="Oval 49"/>
          <p:cNvSpPr>
            <a:spLocks noChangeAspect="1" noChangeArrowheads="1"/>
          </p:cNvSpPr>
          <p:nvPr/>
        </p:nvSpPr>
        <p:spPr bwMode="auto">
          <a:xfrm>
            <a:off x="2759075" y="2271713"/>
            <a:ext cx="246063" cy="249237"/>
          </a:xfrm>
          <a:prstGeom prst="ellipse">
            <a:avLst/>
          </a:prstGeom>
          <a:solidFill>
            <a:srgbClr val="FD8619"/>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04" name="Oval 50"/>
          <p:cNvSpPr>
            <a:spLocks noChangeAspect="1" noChangeArrowheads="1"/>
          </p:cNvSpPr>
          <p:nvPr/>
        </p:nvSpPr>
        <p:spPr bwMode="auto">
          <a:xfrm>
            <a:off x="3211513" y="2894013"/>
            <a:ext cx="247650" cy="249237"/>
          </a:xfrm>
          <a:prstGeom prst="ellipse">
            <a:avLst/>
          </a:prstGeom>
          <a:solidFill>
            <a:srgbClr val="FF0000"/>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05" name="Oval 51"/>
          <p:cNvSpPr>
            <a:spLocks noChangeAspect="1" noChangeArrowheads="1"/>
          </p:cNvSpPr>
          <p:nvPr/>
        </p:nvSpPr>
        <p:spPr bwMode="auto">
          <a:xfrm>
            <a:off x="3211513" y="3640138"/>
            <a:ext cx="247650" cy="249237"/>
          </a:xfrm>
          <a:prstGeom prst="ellipse">
            <a:avLst/>
          </a:prstGeom>
          <a:solidFill>
            <a:srgbClr val="D60093"/>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06" name="Oval 52"/>
          <p:cNvSpPr>
            <a:spLocks noChangeAspect="1" noChangeArrowheads="1"/>
          </p:cNvSpPr>
          <p:nvPr/>
        </p:nvSpPr>
        <p:spPr bwMode="auto">
          <a:xfrm>
            <a:off x="2759075" y="4262438"/>
            <a:ext cx="246063" cy="247650"/>
          </a:xfrm>
          <a:prstGeom prst="ellipse">
            <a:avLst/>
          </a:prstGeom>
          <a:solidFill>
            <a:srgbClr val="9900CC"/>
          </a:solidFill>
          <a:ln w="9525">
            <a:solidFill>
              <a:schemeClr val="tx1"/>
            </a:solidFill>
            <a:round/>
            <a:headEnd/>
            <a:tailEnd/>
          </a:ln>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endParaRPr kumimoji="0" lang="ja-JP" altLang="en-US" sz="1800"/>
          </a:p>
        </p:txBody>
      </p:sp>
      <p:sp>
        <p:nvSpPr>
          <p:cNvPr id="12307" name="Oval 53"/>
          <p:cNvSpPr>
            <a:spLocks noChangeAspect="1" noChangeArrowheads="1"/>
          </p:cNvSpPr>
          <p:nvPr/>
        </p:nvSpPr>
        <p:spPr bwMode="auto">
          <a:xfrm>
            <a:off x="2019300" y="4510088"/>
            <a:ext cx="247650" cy="249237"/>
          </a:xfrm>
          <a:prstGeom prst="ellipse">
            <a:avLst/>
          </a:pr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endParaRPr kumimoji="0" lang="ja-JP" altLang="en-US" sz="1800" b="0"/>
          </a:p>
        </p:txBody>
      </p:sp>
      <p:sp>
        <p:nvSpPr>
          <p:cNvPr id="12308" name="Text Box 54"/>
          <p:cNvSpPr txBox="1">
            <a:spLocks noChangeArrowheads="1"/>
          </p:cNvSpPr>
          <p:nvPr/>
        </p:nvSpPr>
        <p:spPr bwMode="auto">
          <a:xfrm>
            <a:off x="1911350" y="157003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ja-JP" altLang="en-US" sz="2400" b="0">
                <a:latin typeface="Times New Roman" pitchFamily="18" charset="0"/>
              </a:rPr>
              <a:t>黄</a:t>
            </a:r>
          </a:p>
        </p:txBody>
      </p:sp>
      <p:sp>
        <p:nvSpPr>
          <p:cNvPr id="12309" name="Text Box 55"/>
          <p:cNvSpPr txBox="1">
            <a:spLocks noChangeArrowheads="1"/>
          </p:cNvSpPr>
          <p:nvPr/>
        </p:nvSpPr>
        <p:spPr bwMode="auto">
          <a:xfrm>
            <a:off x="2878138" y="1916113"/>
            <a:ext cx="490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ja-JP" altLang="en-US" sz="2400" b="0">
                <a:latin typeface="Times New Roman" pitchFamily="18" charset="0"/>
              </a:rPr>
              <a:t>橙</a:t>
            </a:r>
          </a:p>
        </p:txBody>
      </p:sp>
      <p:sp>
        <p:nvSpPr>
          <p:cNvPr id="12310" name="Text Box 56"/>
          <p:cNvSpPr txBox="1">
            <a:spLocks noChangeArrowheads="1"/>
          </p:cNvSpPr>
          <p:nvPr/>
        </p:nvSpPr>
        <p:spPr bwMode="auto">
          <a:xfrm>
            <a:off x="3402013" y="27654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ja-JP" altLang="en-US" sz="2400" b="0">
                <a:latin typeface="Times New Roman" pitchFamily="18" charset="0"/>
              </a:rPr>
              <a:t>赤</a:t>
            </a:r>
          </a:p>
        </p:txBody>
      </p:sp>
      <p:sp>
        <p:nvSpPr>
          <p:cNvPr id="12311" name="Text Box 57"/>
          <p:cNvSpPr txBox="1">
            <a:spLocks noChangeArrowheads="1"/>
          </p:cNvSpPr>
          <p:nvPr/>
        </p:nvSpPr>
        <p:spPr bwMode="auto">
          <a:xfrm>
            <a:off x="3178175" y="3863975"/>
            <a:ext cx="795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ja-JP" altLang="en-US" sz="2400" b="0">
                <a:latin typeface="Times New Roman" pitchFamily="18" charset="0"/>
              </a:rPr>
              <a:t>赤紫</a:t>
            </a:r>
          </a:p>
        </p:txBody>
      </p:sp>
      <p:sp>
        <p:nvSpPr>
          <p:cNvPr id="12312" name="Text Box 58"/>
          <p:cNvSpPr txBox="1">
            <a:spLocks noChangeArrowheads="1"/>
          </p:cNvSpPr>
          <p:nvPr/>
        </p:nvSpPr>
        <p:spPr bwMode="auto">
          <a:xfrm>
            <a:off x="2789238" y="4487863"/>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ja-JP" altLang="en-US" sz="2400" b="0" dirty="0">
                <a:latin typeface="Times New Roman" pitchFamily="18" charset="0"/>
              </a:rPr>
              <a:t>紫</a:t>
            </a:r>
          </a:p>
        </p:txBody>
      </p:sp>
      <p:sp>
        <p:nvSpPr>
          <p:cNvPr id="12313" name="Text Box 59"/>
          <p:cNvSpPr txBox="1">
            <a:spLocks noChangeArrowheads="1"/>
          </p:cNvSpPr>
          <p:nvPr/>
        </p:nvSpPr>
        <p:spPr bwMode="auto">
          <a:xfrm>
            <a:off x="1738313" y="4786313"/>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ja-JP" altLang="en-US" sz="2400" b="0">
                <a:latin typeface="Times New Roman" pitchFamily="18" charset="0"/>
              </a:rPr>
              <a:t>青紫</a:t>
            </a:r>
          </a:p>
        </p:txBody>
      </p:sp>
      <p:sp>
        <p:nvSpPr>
          <p:cNvPr id="12314" name="Text Box 60"/>
          <p:cNvSpPr txBox="1">
            <a:spLocks noChangeArrowheads="1"/>
          </p:cNvSpPr>
          <p:nvPr/>
        </p:nvSpPr>
        <p:spPr bwMode="auto">
          <a:xfrm>
            <a:off x="1077913" y="4464050"/>
            <a:ext cx="487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ja-JP" altLang="en-US" sz="2400" b="0">
                <a:latin typeface="Times New Roman" pitchFamily="18" charset="0"/>
              </a:rPr>
              <a:t>青</a:t>
            </a:r>
          </a:p>
        </p:txBody>
      </p:sp>
      <p:sp>
        <p:nvSpPr>
          <p:cNvPr id="12315" name="Text Box 61"/>
          <p:cNvSpPr txBox="1">
            <a:spLocks noChangeArrowheads="1"/>
          </p:cNvSpPr>
          <p:nvPr/>
        </p:nvSpPr>
        <p:spPr bwMode="auto">
          <a:xfrm>
            <a:off x="379413" y="276383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ja-JP" altLang="en-US" sz="2400" b="0">
                <a:latin typeface="Times New Roman" pitchFamily="18" charset="0"/>
              </a:rPr>
              <a:t>緑</a:t>
            </a:r>
          </a:p>
        </p:txBody>
      </p:sp>
      <p:sp>
        <p:nvSpPr>
          <p:cNvPr id="12316" name="Text Box 62"/>
          <p:cNvSpPr txBox="1">
            <a:spLocks noChangeArrowheads="1"/>
          </p:cNvSpPr>
          <p:nvPr/>
        </p:nvSpPr>
        <p:spPr bwMode="auto">
          <a:xfrm>
            <a:off x="638175" y="1890713"/>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ja-JP" altLang="en-US" sz="2400" b="0">
                <a:latin typeface="Times New Roman" pitchFamily="18" charset="0"/>
              </a:rPr>
              <a:t>黄緑</a:t>
            </a:r>
          </a:p>
        </p:txBody>
      </p:sp>
      <p:sp>
        <p:nvSpPr>
          <p:cNvPr id="12317" name="Line 63"/>
          <p:cNvSpPr>
            <a:spLocks noChangeShapeType="1"/>
          </p:cNvSpPr>
          <p:nvPr/>
        </p:nvSpPr>
        <p:spPr bwMode="auto">
          <a:xfrm>
            <a:off x="1079500" y="3060700"/>
            <a:ext cx="213360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18" name="Line 64"/>
          <p:cNvSpPr>
            <a:spLocks noChangeShapeType="1"/>
          </p:cNvSpPr>
          <p:nvPr/>
        </p:nvSpPr>
        <p:spPr bwMode="auto">
          <a:xfrm>
            <a:off x="2146300" y="2298700"/>
            <a:ext cx="0" cy="21336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2319" name="Text Box 65"/>
          <p:cNvSpPr txBox="1">
            <a:spLocks noChangeArrowheads="1"/>
          </p:cNvSpPr>
          <p:nvPr/>
        </p:nvSpPr>
        <p:spPr bwMode="auto">
          <a:xfrm>
            <a:off x="2220913" y="32766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50000"/>
              </a:spcBef>
              <a:buFontTx/>
              <a:buNone/>
            </a:pPr>
            <a:r>
              <a:rPr kumimoji="0" lang="ja-JP" altLang="en-US" sz="1800"/>
              <a:t>反対色</a:t>
            </a:r>
          </a:p>
        </p:txBody>
      </p:sp>
      <p:sp>
        <p:nvSpPr>
          <p:cNvPr id="12323" name="Rectangle 70"/>
          <p:cNvSpPr>
            <a:spLocks noChangeArrowheads="1"/>
          </p:cNvSpPr>
          <p:nvPr/>
        </p:nvSpPr>
        <p:spPr bwMode="auto">
          <a:xfrm>
            <a:off x="196850" y="5484813"/>
            <a:ext cx="56070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ja-JP" altLang="en-US" sz="2000" b="0"/>
              <a:t>近くの色同士が似て見える。</a:t>
            </a:r>
          </a:p>
          <a:p>
            <a:pPr algn="ctr">
              <a:spcBef>
                <a:spcPct val="0"/>
              </a:spcBef>
              <a:buFontTx/>
              <a:buNone/>
            </a:pPr>
            <a:r>
              <a:rPr lang="ja-JP" altLang="en-US" sz="2000" b="0"/>
              <a:t>（異常の程度により、円の圧縮の度合いは異なる）</a:t>
            </a:r>
          </a:p>
          <a:p>
            <a:pPr algn="ctr">
              <a:spcBef>
                <a:spcPct val="50000"/>
              </a:spcBef>
              <a:buFontTx/>
              <a:buNone/>
            </a:pPr>
            <a:r>
              <a:rPr kumimoji="0" lang="ja-JP" altLang="en-US" sz="2000" b="0"/>
              <a:t>色覚異常では赤～黄～緑が同系色に見える。</a:t>
            </a:r>
            <a:endParaRPr lang="ja-JP" altLang="en-US" sz="2000" b="0"/>
          </a:p>
        </p:txBody>
      </p:sp>
      <p:sp>
        <p:nvSpPr>
          <p:cNvPr id="12327" name="Rectangle 2"/>
          <p:cNvSpPr txBox="1">
            <a:spLocks noChangeArrowheads="1"/>
          </p:cNvSpPr>
          <p:nvPr/>
        </p:nvSpPr>
        <p:spPr bwMode="auto">
          <a:xfrm>
            <a:off x="420688" y="-80963"/>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ja-JP" altLang="en-US" sz="3600" b="0" dirty="0"/>
              <a:t>色覚異常を有する人の見え方</a:t>
            </a:r>
          </a:p>
        </p:txBody>
      </p:sp>
      <p:sp>
        <p:nvSpPr>
          <p:cNvPr id="12328" name="Text Box 2"/>
          <p:cNvSpPr txBox="1">
            <a:spLocks noChangeArrowheads="1"/>
          </p:cNvSpPr>
          <p:nvPr/>
        </p:nvSpPr>
        <p:spPr bwMode="auto">
          <a:xfrm>
            <a:off x="357188" y="952500"/>
            <a:ext cx="3744912" cy="5254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ja-JP" altLang="en-US" sz="2800" b="0">
                <a:latin typeface="Times" charset="0"/>
              </a:rPr>
              <a:t>正常色覚の場合</a:t>
            </a:r>
          </a:p>
        </p:txBody>
      </p:sp>
      <p:sp>
        <p:nvSpPr>
          <p:cNvPr id="12329" name="Text Box 3"/>
          <p:cNvSpPr txBox="1">
            <a:spLocks noChangeArrowheads="1"/>
          </p:cNvSpPr>
          <p:nvPr/>
        </p:nvSpPr>
        <p:spPr bwMode="auto">
          <a:xfrm>
            <a:off x="4665663" y="952500"/>
            <a:ext cx="3856037" cy="5254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a:spcBef>
                <a:spcPct val="0"/>
              </a:spcBef>
              <a:buFontTx/>
              <a:buNone/>
            </a:pPr>
            <a:r>
              <a:rPr lang="ja-JP" altLang="en-US" sz="2800" b="0">
                <a:latin typeface="Times" charset="0"/>
              </a:rPr>
              <a:t>色覚異常の場合</a:t>
            </a:r>
          </a:p>
        </p:txBody>
      </p:sp>
      <p:sp>
        <p:nvSpPr>
          <p:cNvPr id="12330" name="テキスト ボックス 3"/>
          <p:cNvSpPr txBox="1">
            <a:spLocks noChangeArrowheads="1"/>
          </p:cNvSpPr>
          <p:nvPr/>
        </p:nvSpPr>
        <p:spPr bwMode="auto">
          <a:xfrm>
            <a:off x="5905500" y="6643688"/>
            <a:ext cx="3238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kumimoji="1" sz="3200">
                <a:solidFill>
                  <a:schemeClr val="tx1"/>
                </a:solidFill>
                <a:latin typeface="Arial" pitchFamily="34" charset="0"/>
                <a:ea typeface="ＭＳ Ｐゴシック" pitchFamily="50" charset="-128"/>
              </a:defRPr>
            </a:lvl1pPr>
            <a:lvl2pPr marL="37931725" indent="-37474525" algn="l">
              <a:spcBef>
                <a:spcPct val="20000"/>
              </a:spcBef>
              <a:buChar char="–"/>
              <a:defRPr kumimoji="1" sz="2800">
                <a:solidFill>
                  <a:schemeClr val="tx1"/>
                </a:solidFill>
                <a:latin typeface="Arial" pitchFamily="34" charset="0"/>
                <a:ea typeface="ＭＳ Ｐゴシック" pitchFamily="50" charset="-128"/>
              </a:defRPr>
            </a:lvl2pPr>
            <a:lvl3pPr marL="1143000" indent="-228600" algn="l">
              <a:spcBef>
                <a:spcPct val="20000"/>
              </a:spcBef>
              <a:buChar char="•"/>
              <a:defRPr kumimoji="1" sz="2400">
                <a:solidFill>
                  <a:schemeClr val="tx1"/>
                </a:solidFill>
                <a:latin typeface="Arial" pitchFamily="34" charset="0"/>
                <a:ea typeface="ＭＳ Ｐゴシック" pitchFamily="50" charset="-128"/>
              </a:defRPr>
            </a:lvl3pPr>
            <a:lvl4pPr marL="1600200" indent="-228600" algn="l">
              <a:spcBef>
                <a:spcPct val="20000"/>
              </a:spcBef>
              <a:buChar char="–"/>
              <a:defRPr kumimoji="1" sz="2000">
                <a:solidFill>
                  <a:schemeClr val="tx1"/>
                </a:solidFill>
                <a:latin typeface="Arial" pitchFamily="34" charset="0"/>
                <a:ea typeface="ＭＳ Ｐゴシック" pitchFamily="50" charset="-128"/>
              </a:defRPr>
            </a:lvl4pPr>
            <a:lvl5pPr marL="2057400" indent="-228600" algn="l">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r">
              <a:spcBef>
                <a:spcPct val="50000"/>
              </a:spcBef>
              <a:buFontTx/>
              <a:buNone/>
            </a:pPr>
            <a:r>
              <a:rPr lang="ja-JP" altLang="en-US" sz="800" b="0">
                <a:latin typeface="ＭＳ Ｐ明朝" pitchFamily="18" charset="-128"/>
                <a:ea typeface="ＭＳ Ｐ明朝" pitchFamily="18" charset="-128"/>
              </a:rPr>
              <a:t>鈴木一作先生</a:t>
            </a:r>
            <a:r>
              <a:rPr lang="en-US" altLang="ja-JP" sz="800" b="0">
                <a:latin typeface="ＭＳ Ｐ明朝" pitchFamily="18" charset="-128"/>
                <a:ea typeface="ＭＳ Ｐ明朝" pitchFamily="18" charset="-128"/>
              </a:rPr>
              <a:t>(</a:t>
            </a:r>
            <a:r>
              <a:rPr lang="ja-JP" altLang="en-US" sz="800" b="0">
                <a:latin typeface="ＭＳ Ｐ明朝" pitchFamily="18" charset="-128"/>
                <a:ea typeface="ＭＳ Ｐ明朝" pitchFamily="18" charset="-128"/>
              </a:rPr>
              <a:t>山形県眼科医会）作成</a:t>
            </a:r>
            <a:r>
              <a:rPr lang="en-US" altLang="ja-JP" sz="800" b="0">
                <a:latin typeface="ＭＳ Ｐ明朝" pitchFamily="18" charset="-128"/>
                <a:ea typeface="ＭＳ Ｐ明朝" pitchFamily="18" charset="-128"/>
              </a:rPr>
              <a:t>CD </a:t>
            </a:r>
            <a:r>
              <a:rPr lang="ja-JP" altLang="en-US" sz="800" b="0">
                <a:latin typeface="ＭＳ Ｐ明朝" pitchFamily="18" charset="-128"/>
                <a:ea typeface="ＭＳ Ｐ明朝" pitchFamily="18" charset="-128"/>
              </a:rPr>
              <a:t>「色覚異常のお話」改変</a:t>
            </a:r>
          </a:p>
        </p:txBody>
      </p:sp>
    </p:spTree>
    <p:extLst>
      <p:ext uri="{BB962C8B-B14F-4D97-AF65-F5344CB8AC3E}">
        <p14:creationId xmlns:p14="http://schemas.microsoft.com/office/powerpoint/2010/main" val="31400722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5|2.9|1.7|1"/>
</p:tagLst>
</file>

<file path=ppt/tags/tag2.xml><?xml version="1.0" encoding="utf-8"?>
<p:tagLst xmlns:a="http://schemas.openxmlformats.org/drawingml/2006/main" xmlns:r="http://schemas.openxmlformats.org/officeDocument/2006/relationships" xmlns:p="http://schemas.openxmlformats.org/presentationml/2006/main">
  <p:tag name="TIMING" val="|25.8|4.1|1.7|2"/>
</p:tagLst>
</file>

<file path=ppt/tags/tag3.xml><?xml version="1.0" encoding="utf-8"?>
<p:tagLst xmlns:a="http://schemas.openxmlformats.org/drawingml/2006/main" xmlns:r="http://schemas.openxmlformats.org/officeDocument/2006/relationships" xmlns:p="http://schemas.openxmlformats.org/presentationml/2006/main">
  <p:tag name="TIMING" val="|25.8|4.1|1.7|2"/>
</p:tagLst>
</file>

<file path=ppt/tags/tag4.xml><?xml version="1.0" encoding="utf-8"?>
<p:tagLst xmlns:a="http://schemas.openxmlformats.org/drawingml/2006/main" xmlns:r="http://schemas.openxmlformats.org/officeDocument/2006/relationships" xmlns:p="http://schemas.openxmlformats.org/presentationml/2006/main">
  <p:tag name="TIMING" val="|25.8|4.1|1.7|2"/>
</p:tagLst>
</file>

<file path=ppt/tags/tag5.xml><?xml version="1.0" encoding="utf-8"?>
<p:tagLst xmlns:a="http://schemas.openxmlformats.org/drawingml/2006/main" xmlns:r="http://schemas.openxmlformats.org/officeDocument/2006/relationships" xmlns:p="http://schemas.openxmlformats.org/presentationml/2006/main">
  <p:tag name="TIMING" val="|12.1|2.3|2.8|12.7|2.6|0.9|1|0.8|0.8|1.3|2"/>
</p:tagLst>
</file>

<file path=ppt/tags/tag6.xml><?xml version="1.0" encoding="utf-8"?>
<p:tagLst xmlns:a="http://schemas.openxmlformats.org/drawingml/2006/main" xmlns:r="http://schemas.openxmlformats.org/officeDocument/2006/relationships" xmlns:p="http://schemas.openxmlformats.org/presentationml/2006/main">
  <p:tag name="TIMING" val="|4.3"/>
</p:tagLst>
</file>

<file path=ppt/tags/tag7.xml><?xml version="1.0" encoding="utf-8"?>
<p:tagLst xmlns:a="http://schemas.openxmlformats.org/drawingml/2006/main" xmlns:r="http://schemas.openxmlformats.org/officeDocument/2006/relationships" xmlns:p="http://schemas.openxmlformats.org/presentationml/2006/main">
  <p:tag name="TIMING" val="|0.2"/>
</p:tagLst>
</file>

<file path=ppt/tags/tag8.xml><?xml version="1.0" encoding="utf-8"?>
<p:tagLst xmlns:a="http://schemas.openxmlformats.org/drawingml/2006/main" xmlns:r="http://schemas.openxmlformats.org/officeDocument/2006/relationships" xmlns:p="http://schemas.openxmlformats.org/presentationml/2006/main">
  <p:tag name="TIMING" val="|26.6"/>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3811</Words>
  <Application>Microsoft Office PowerPoint</Application>
  <PresentationFormat>画面に合わせる (4:3)</PresentationFormat>
  <Paragraphs>706</Paragraphs>
  <Slides>45</Slides>
  <Notes>45</Notes>
  <HiddenSlides>1</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1</vt:i4>
      </vt:variant>
      <vt:variant>
        <vt:lpstr>スライド タイトル</vt:lpstr>
      </vt:variant>
      <vt:variant>
        <vt:i4>45</vt:i4>
      </vt:variant>
    </vt:vector>
  </HeadingPairs>
  <TitlesOfParts>
    <vt:vector size="60" baseType="lpstr">
      <vt:lpstr>AR丸ゴシック体M</vt:lpstr>
      <vt:lpstr>HGPｺﾞｼｯｸE</vt:lpstr>
      <vt:lpstr>HGP創英角ｺﾞｼｯｸUB</vt:lpstr>
      <vt:lpstr>HGP創英角ﾎﾟｯﾌﾟ体</vt:lpstr>
      <vt:lpstr>ＭＳ Ｐゴシック</vt:lpstr>
      <vt:lpstr>ＭＳ Ｐ明朝</vt:lpstr>
      <vt:lpstr>ＭＳ ゴシック</vt:lpstr>
      <vt:lpstr>平成角ゴシック</vt:lpstr>
      <vt:lpstr>Arial</vt:lpstr>
      <vt:lpstr>Calibri</vt:lpstr>
      <vt:lpstr>Times</vt:lpstr>
      <vt:lpstr>Times New Roman</vt:lpstr>
      <vt:lpstr>Wingdings</vt:lpstr>
      <vt:lpstr>Office ​​テーマ</vt:lpstr>
      <vt:lpstr>Image</vt:lpstr>
      <vt:lpstr>学校関係者のための 学校における色のバリアフリー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先天色覚異常とは</vt:lpstr>
      <vt:lpstr>先天色覚異常の頻度</vt:lpstr>
      <vt:lpstr>PowerPoint プレゼンテーション</vt:lpstr>
      <vt:lpstr>混同しやすい色の組み合わせ</vt:lpstr>
      <vt:lpstr>PowerPoint プレゼンテーション</vt:lpstr>
      <vt:lpstr>色覚のアンケート調査より</vt:lpstr>
      <vt:lpstr>学校生活における例（小学校）</vt:lpstr>
      <vt:lpstr>進学・就職における例</vt:lpstr>
      <vt:lpstr>PowerPoint プレゼンテーション</vt:lpstr>
      <vt:lpstr>学校における色のバリアフリー</vt:lpstr>
      <vt:lpstr>PowerPoint プレゼンテーション</vt:lpstr>
      <vt:lpstr>周囲の対処の仕方</vt:lpstr>
      <vt:lpstr>周囲の対処の仕方</vt:lpstr>
      <vt:lpstr>周囲の対処の仕方</vt:lpstr>
      <vt:lpstr>学校の教室・教材等について</vt:lpstr>
      <vt:lpstr>　　　白と黄が見やすい。字は大きく、線は太めに！ 　　赤チョークは見えにくい。色覚対応チョークも原則同じ。</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折れ線グラフでの注意</vt:lpstr>
      <vt:lpstr>円グラフでの注意</vt:lpstr>
      <vt:lpstr>PowerPoint プレゼンテーション</vt:lpstr>
      <vt:lpstr>実習・実験・観察</vt:lpstr>
      <vt:lpstr>自然観察・生物学習</vt:lpstr>
      <vt:lpstr>PowerPoint プレゼンテーション</vt:lpstr>
      <vt:lpstr>PowerPoint プレゼンテーション</vt:lpstr>
      <vt:lpstr>PowerPoint プレゼンテーション</vt:lpstr>
      <vt:lpstr>地図帳</vt:lpstr>
      <vt:lpstr>PowerPoint プレゼンテーション</vt:lpstr>
      <vt:lpstr>PowerPoint プレゼンテーション</vt:lpstr>
      <vt:lpstr>PowerPoint プレゼンテーション</vt:lpstr>
      <vt:lpstr>PowerPoint プレゼンテーション</vt:lpstr>
      <vt:lpstr>「みんなが見やすい色環境」 　教職員向けﾘｰﾌﾚｯﾄ/日本学校保健会 H20</vt:lpstr>
      <vt:lpstr>PowerPoint プレゼンテーション</vt:lpstr>
      <vt:lpstr>PowerPoint プレゼンテーション</vt:lpstr>
      <vt:lpstr>PowerPoint プレゼンテーション</vt:lpstr>
      <vt:lpstr>使用上の注意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2019-03-18T07:17:56Z</dcterms:created>
  <dcterms:modified xsi:type="dcterms:W3CDTF">2019-03-27T06:07:46Z</dcterms:modified>
  <cp:contentStatus/>
</cp:coreProperties>
</file>